
<file path=[Content_Types].xml><?xml version="1.0" encoding="utf-8"?>
<Types xmlns="http://schemas.openxmlformats.org/package/2006/content-types">
  <Default Extension="jpeg" ContentType="image/jpeg"/>
  <Default Extension="gif" ContentType="image/gi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1209" r:id="rId4"/>
    <p:sldId id="1302" r:id="rId6"/>
    <p:sldId id="259" r:id="rId7"/>
    <p:sldId id="1070" r:id="rId8"/>
    <p:sldId id="1274" r:id="rId9"/>
    <p:sldId id="983" r:id="rId10"/>
    <p:sldId id="1282" r:id="rId11"/>
    <p:sldId id="977" r:id="rId12"/>
    <p:sldId id="1275" r:id="rId13"/>
    <p:sldId id="1276" r:id="rId14"/>
    <p:sldId id="1277" r:id="rId15"/>
    <p:sldId id="1278" r:id="rId16"/>
    <p:sldId id="1305" r:id="rId17"/>
    <p:sldId id="873" r:id="rId18"/>
    <p:sldId id="1303" r:id="rId19"/>
    <p:sldId id="1304" r:id="rId20"/>
    <p:sldId id="942" r:id="rId21"/>
    <p:sldId id="1306" r:id="rId22"/>
    <p:sldId id="1309" r:id="rId23"/>
    <p:sldId id="1310" r:id="rId24"/>
    <p:sldId id="1307" r:id="rId25"/>
    <p:sldId id="1308" r:id="rId26"/>
    <p:sldId id="948" r:id="rId27"/>
    <p:sldId id="858" r:id="rId28"/>
    <p:sldId id="1311" r:id="rId29"/>
    <p:sldId id="978" r:id="rId30"/>
    <p:sldId id="1315" r:id="rId31"/>
    <p:sldId id="1313" r:id="rId32"/>
    <p:sldId id="1114" r:id="rId33"/>
    <p:sldId id="1110" r:id="rId34"/>
    <p:sldId id="1314" r:id="rId35"/>
    <p:sldId id="1316" r:id="rId36"/>
    <p:sldId id="1343" r:id="rId37"/>
    <p:sldId id="1318" r:id="rId38"/>
    <p:sldId id="1141" r:id="rId39"/>
    <p:sldId id="1319" r:id="rId40"/>
    <p:sldId id="1281" r:id="rId41"/>
    <p:sldId id="1320" r:id="rId42"/>
    <p:sldId id="1321" r:id="rId43"/>
    <p:sldId id="1326" r:id="rId44"/>
    <p:sldId id="1325" r:id="rId45"/>
    <p:sldId id="1323" r:id="rId46"/>
    <p:sldId id="116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Rg st="1" end="43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A"/>
    <a:srgbClr val="000000"/>
    <a:srgbClr val="710162"/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8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D3C87-83E2-4293-A52F-7209797321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7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113948D-9688-4D30-B569-4B8B93CD76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37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5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7A8ACB-B317-42A7-BD14-656BD3DCC0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58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196046-8A94-40BD-A2A9-1CDB1BE209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303885-BE8B-41DA-867E-71767820FE0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74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1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F15274-D1D8-42C7-83F9-40D81582A6C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96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3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8BC9D3-0171-4EBE-A7FC-EE4F217F304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06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1139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966DF94F-FE0F-4D73-A2A0-9400A241D5C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706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1139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miter lim="800000"/>
          </a:ln>
        </p:spPr>
        <p:txBody>
          <a:bodyPr anchor="b"/>
          <a:lstStyle/>
          <a:p>
            <a:pPr algn="r">
              <a:defRPr/>
            </a:pPr>
            <a:fld id="{966DF94F-FE0F-4D73-A2A0-9400A241D5C6}" type="slidenum">
              <a:rPr lang="zh-CN" altLang="en-US" sz="1200">
                <a:latin typeface="+mn-lt"/>
                <a:ea typeface="+mn-ea"/>
              </a:rPr>
            </a:fld>
            <a:endParaRPr lang="en-US" altLang="zh-CN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21554-AD4F-44C6-868D-350CED40E0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4DA30-AA03-4F72-96B9-33D624FA8F4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01BB75-A678-44FB-A100-026F42181E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EE0D76-08B7-4F21-AD28-097B66547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/>
          <a:stretch>
            <a:fillRect/>
          </a:stretch>
        </p:blipFill>
        <p:spPr>
          <a:xfrm>
            <a:off x="0" y="0"/>
            <a:ext cx="1209548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/>
          <a:stretch>
            <a:fillRect/>
          </a:stretch>
        </p:blipFill>
        <p:spPr>
          <a:xfrm>
            <a:off x="0" y="0"/>
            <a:ext cx="1209548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/>
          <a:stretch>
            <a:fillRect/>
          </a:stretch>
        </p:blipFill>
        <p:spPr>
          <a:xfrm>
            <a:off x="0" y="0"/>
            <a:ext cx="1209548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01BB75-A678-44FB-A100-026F42181E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EE0D76-08B7-4F21-AD28-097B6654717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/>
          <a:stretch>
            <a:fillRect/>
          </a:stretch>
        </p:blipFill>
        <p:spPr>
          <a:xfrm>
            <a:off x="0" y="0"/>
            <a:ext cx="1209548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F1D829-3934-47CA-B5AA-61FEA5CF0B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2D98F0-7767-4252-8A91-8ED2825357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jpe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wmf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8" Type="http://schemas.openxmlformats.org/officeDocument/2006/relationships/notesSlide" Target="../notesSlides/notesSlide3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6.png"/><Relationship Id="rId15" Type="http://schemas.openxmlformats.org/officeDocument/2006/relationships/image" Target="../media/image55.png"/><Relationship Id="rId14" Type="http://schemas.openxmlformats.org/officeDocument/2006/relationships/image" Target="../media/image54.png"/><Relationship Id="rId13" Type="http://schemas.openxmlformats.org/officeDocument/2006/relationships/image" Target="../media/image53.png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2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4.jpeg"/><Relationship Id="rId1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9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29"/>
          <p:cNvSpPr txBox="1"/>
          <p:nvPr/>
        </p:nvSpPr>
        <p:spPr>
          <a:xfrm>
            <a:off x="1794510" y="3276496"/>
            <a:ext cx="86029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sz="6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sym typeface="FZHei-B01S" panose="02010601030101010101" pitchFamily="2" charset="-122"/>
              </a:rPr>
              <a:t>家庭教育的理想与现实</a:t>
            </a:r>
            <a:endParaRPr lang="zh-CN" altLang="en-US" sz="6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sym typeface="FZHei-B01S" panose="02010601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379804" y="4598697"/>
            <a:ext cx="2873591" cy="521970"/>
            <a:chOff x="2337601" y="4156941"/>
            <a:chExt cx="2873591" cy="521970"/>
          </a:xfrm>
        </p:grpSpPr>
        <p:grpSp>
          <p:nvGrpSpPr>
            <p:cNvPr id="19" name="组合 18"/>
            <p:cNvGrpSpPr/>
            <p:nvPr/>
          </p:nvGrpSpPr>
          <p:grpSpPr>
            <a:xfrm>
              <a:off x="2337601" y="4220453"/>
              <a:ext cx="2749493" cy="413060"/>
              <a:chOff x="5423085" y="5732621"/>
              <a:chExt cx="2749493" cy="413060"/>
            </a:xfrm>
          </p:grpSpPr>
          <p:sp>
            <p:nvSpPr>
              <p:cNvPr id="25" name="Rounded Rectangle 28"/>
              <p:cNvSpPr/>
              <p:nvPr/>
            </p:nvSpPr>
            <p:spPr>
              <a:xfrm>
                <a:off x="5423085" y="5732621"/>
                <a:ext cx="2749493" cy="412424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900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6" name="Rounded Rectangle 29"/>
              <p:cNvSpPr/>
              <p:nvPr/>
            </p:nvSpPr>
            <p:spPr>
              <a:xfrm>
                <a:off x="5423085" y="5733257"/>
                <a:ext cx="1104169" cy="41242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20" name="TextBox 59"/>
            <p:cNvSpPr>
              <a:spLocks noChangeArrowheads="1"/>
            </p:cNvSpPr>
            <p:nvPr/>
          </p:nvSpPr>
          <p:spPr bwMode="auto">
            <a:xfrm flipH="1">
              <a:off x="2356123" y="4242634"/>
              <a:ext cx="1008112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b="1" dirty="0"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主讲人</a:t>
              </a:r>
              <a:endParaRPr lang="zh-CN" altLang="en-US" b="1" dirty="0"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TextBox 59"/>
            <p:cNvSpPr>
              <a:spLocks noChangeArrowheads="1"/>
            </p:cNvSpPr>
            <p:nvPr/>
          </p:nvSpPr>
          <p:spPr bwMode="auto">
            <a:xfrm flipH="1">
              <a:off x="3236342" y="4156941"/>
              <a:ext cx="1974850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大山笑长</a:t>
              </a:r>
              <a:endPara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81024_142047_005"/>
          <p:cNvPicPr>
            <a:picLocks noChangeAspect="1"/>
          </p:cNvPicPr>
          <p:nvPr/>
        </p:nvPicPr>
        <p:blipFill rotWithShape="1">
          <a:blip r:embed="rId1"/>
          <a:srcRect l="13881" r="9066"/>
          <a:stretch>
            <a:fillRect/>
          </a:stretch>
        </p:blipFill>
        <p:spPr>
          <a:xfrm>
            <a:off x="6616542" y="1398487"/>
            <a:ext cx="2143905" cy="2390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 descr="20181024_142047_0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66" y="1398487"/>
            <a:ext cx="4115329" cy="2881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 descr="20181024_142047_011"/>
          <p:cNvPicPr>
            <a:picLocks noChangeAspect="1"/>
          </p:cNvPicPr>
          <p:nvPr/>
        </p:nvPicPr>
        <p:blipFill rotWithShape="1">
          <a:blip r:embed="rId3"/>
          <a:srcRect l="50902"/>
          <a:stretch>
            <a:fillRect/>
          </a:stretch>
        </p:blipFill>
        <p:spPr>
          <a:xfrm>
            <a:off x="6616542" y="3869179"/>
            <a:ext cx="2067572" cy="2771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 descr="20181024_142047_0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213" y="4254837"/>
            <a:ext cx="4060982" cy="23713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7" name="TextBox 132"/>
          <p:cNvSpPr txBox="1"/>
          <p:nvPr/>
        </p:nvSpPr>
        <p:spPr>
          <a:xfrm>
            <a:off x="2038336" y="200529"/>
            <a:ext cx="7919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为了孩子，把家改成游乐场！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你敢吗？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81024_142047_0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6606" y="1768894"/>
            <a:ext cx="3726031" cy="22130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图片 10" descr="20181024_142047_0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06" y="4046295"/>
            <a:ext cx="3726031" cy="22205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" name="图片 2" descr="20181024_142047_0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411" y="1740142"/>
            <a:ext cx="3347179" cy="451599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图片 6" descr="20181024_142047_0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365" y="1915063"/>
            <a:ext cx="3354431" cy="439283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47" name="TextBox 132"/>
          <p:cNvSpPr txBox="1"/>
          <p:nvPr/>
        </p:nvSpPr>
        <p:spPr>
          <a:xfrm>
            <a:off x="2038336" y="200529"/>
            <a:ext cx="7919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为了孩子，把家改成游乐场！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你敢吗？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3343910" y="252730"/>
            <a:ext cx="6094095" cy="1198880"/>
            <a:chOff x="4656667" y="488673"/>
            <a:chExt cx="4116705" cy="1198880"/>
          </a:xfrm>
        </p:grpSpPr>
        <p:sp>
          <p:nvSpPr>
            <p:cNvPr id="57" name="椭圆 56"/>
            <p:cNvSpPr/>
            <p:nvPr/>
          </p:nvSpPr>
          <p:spPr>
            <a:xfrm>
              <a:off x="5630422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2" name="TextBox 132"/>
            <p:cNvSpPr txBox="1"/>
            <p:nvPr/>
          </p:nvSpPr>
          <p:spPr>
            <a:xfrm>
              <a:off x="4656667" y="488673"/>
              <a:ext cx="411670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为了孩子，把家改成游乐场！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你敢吗？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 descr="20181024_142047_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79">
            <a:off x="1508593" y="3963853"/>
            <a:ext cx="3941891" cy="2502941"/>
          </a:xfrm>
          <a:prstGeom prst="roundRect">
            <a:avLst>
              <a:gd name="adj" fmla="val 15955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图片 2" descr="20181024_142047_0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1217">
            <a:off x="5716544" y="1681256"/>
            <a:ext cx="3205722" cy="4854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7" name="图片 6" descr="20181024_142047_024"/>
          <p:cNvPicPr>
            <a:picLocks noChangeAspect="1"/>
          </p:cNvPicPr>
          <p:nvPr/>
        </p:nvPicPr>
        <p:blipFill rotWithShape="1">
          <a:blip r:embed="rId3"/>
          <a:srcRect l="-1" r="-2596"/>
          <a:stretch>
            <a:fillRect/>
          </a:stretch>
        </p:blipFill>
        <p:spPr>
          <a:xfrm>
            <a:off x="2108087" y="1827852"/>
            <a:ext cx="3917753" cy="2424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3939541" y="487681"/>
            <a:ext cx="5069205" cy="908049"/>
            <a:chOff x="4680056" y="545175"/>
            <a:chExt cx="2878667" cy="603572"/>
          </a:xfrm>
        </p:grpSpPr>
        <p:sp>
          <p:nvSpPr>
            <p:cNvPr id="96" name="椭圆 95"/>
            <p:cNvSpPr/>
            <p:nvPr/>
          </p:nvSpPr>
          <p:spPr>
            <a:xfrm>
              <a:off x="5662807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1" name="TextBox 132"/>
            <p:cNvSpPr txBox="1"/>
            <p:nvPr/>
          </p:nvSpPr>
          <p:spPr>
            <a:xfrm>
              <a:off x="4680056" y="545175"/>
              <a:ext cx="2878667" cy="42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0-6</a:t>
              </a:r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岁我们应该怎么做？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50950" y="2220595"/>
            <a:ext cx="1058799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1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、婴儿抱着走，幼儿牵着走！</a:t>
            </a:r>
            <a:endParaRPr lang="en-US" altLang="zh-CN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2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、感性先行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---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每时每刻的关注；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   家长要做到：关爱、抚养、照顾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3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、爸爸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--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下班的路，就是回家的路。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   妈妈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--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厨房冷清的家庭，养不出幸福的娃。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4515859" y="248755"/>
            <a:ext cx="3072765" cy="748653"/>
            <a:chOff x="4625930" y="400094"/>
            <a:chExt cx="3072765" cy="748653"/>
          </a:xfrm>
        </p:grpSpPr>
        <p:sp>
          <p:nvSpPr>
            <p:cNvPr id="78" name="椭圆 77"/>
            <p:cNvSpPr/>
            <p:nvPr/>
          </p:nvSpPr>
          <p:spPr>
            <a:xfrm>
              <a:off x="5630422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3" name="TextBox 132"/>
            <p:cNvSpPr txBox="1"/>
            <p:nvPr/>
          </p:nvSpPr>
          <p:spPr>
            <a:xfrm>
              <a:off x="4625930" y="400094"/>
              <a:ext cx="307276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小学教育阶段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799996" y="1639949"/>
            <a:ext cx="5926101" cy="3351173"/>
            <a:chOff x="1511689" y="1862811"/>
            <a:chExt cx="5307104" cy="3132378"/>
          </a:xfrm>
        </p:grpSpPr>
        <p:sp>
          <p:nvSpPr>
            <p:cNvPr id="85" name="Freeform: Shape 3"/>
            <p:cNvSpPr/>
            <p:nvPr/>
          </p:nvSpPr>
          <p:spPr bwMode="auto">
            <a:xfrm>
              <a:off x="1511689" y="4874234"/>
              <a:ext cx="2673208" cy="120955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6" name="Freeform: Shape 4"/>
            <p:cNvSpPr/>
            <p:nvPr/>
          </p:nvSpPr>
          <p:spPr bwMode="auto">
            <a:xfrm>
              <a:off x="4145583" y="4874234"/>
              <a:ext cx="2673208" cy="120955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7" name="Freeform: Shape 5"/>
            <p:cNvSpPr/>
            <p:nvPr/>
          </p:nvSpPr>
          <p:spPr bwMode="auto">
            <a:xfrm>
              <a:off x="2034838" y="1862811"/>
              <a:ext cx="4300114" cy="3020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8" name="Freeform: Shape 6"/>
            <p:cNvSpPr/>
            <p:nvPr/>
          </p:nvSpPr>
          <p:spPr bwMode="auto">
            <a:xfrm>
              <a:off x="2049958" y="1878318"/>
              <a:ext cx="4272900" cy="2989713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9" name="Freeform: Shape 7"/>
            <p:cNvSpPr/>
            <p:nvPr/>
          </p:nvSpPr>
          <p:spPr bwMode="auto">
            <a:xfrm>
              <a:off x="2049958" y="4740876"/>
              <a:ext cx="4272900" cy="127156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0" name="Rectangle 8"/>
            <p:cNvSpPr/>
            <p:nvPr/>
          </p:nvSpPr>
          <p:spPr bwMode="auto">
            <a:xfrm>
              <a:off x="1511689" y="4824610"/>
              <a:ext cx="5307104" cy="99245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1" name="Freeform: Shape 9"/>
            <p:cNvSpPr/>
            <p:nvPr/>
          </p:nvSpPr>
          <p:spPr bwMode="auto">
            <a:xfrm>
              <a:off x="3782704" y="4824611"/>
              <a:ext cx="762046" cy="55824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pic>
          <p:nvPicPr>
            <p:cNvPr id="92" name="图片 91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571" y="2247107"/>
              <a:ext cx="4240709" cy="225213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93" name="矩形 92"/>
          <p:cNvSpPr/>
          <p:nvPr/>
        </p:nvSpPr>
        <p:spPr>
          <a:xfrm>
            <a:off x="1513672" y="5222656"/>
            <a:ext cx="4848275" cy="134620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理想：</a:t>
            </a:r>
            <a:r>
              <a:rPr lang="zh-CN" altLang="zh-CN" sz="32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好习惯、好教育</a:t>
            </a:r>
            <a:endParaRPr lang="en-US" altLang="zh-CN" sz="3200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32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       </a:t>
            </a:r>
            <a:r>
              <a:rPr lang="zh-CN" altLang="zh-CN" sz="32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好习惯、好未来</a:t>
            </a:r>
            <a:endParaRPr lang="zh-CN" altLang="en-US" sz="4400" b="1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6275547" y="5218051"/>
            <a:ext cx="4340274" cy="14198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现实：</a:t>
            </a:r>
            <a:r>
              <a:rPr lang="zh-CN" altLang="zh-CN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聚焦分数</a:t>
            </a:r>
            <a:endParaRPr lang="en-US" altLang="zh-CN" sz="3600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      </a:t>
            </a:r>
            <a:r>
              <a:rPr lang="zh-CN" altLang="zh-CN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名次、成绩</a:t>
            </a:r>
            <a:endParaRPr lang="zh-CN" altLang="en-US" sz="3600" b="1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/>
          <p:cNvGrpSpPr/>
          <p:nvPr/>
        </p:nvGrpSpPr>
        <p:grpSpPr>
          <a:xfrm>
            <a:off x="4515859" y="248755"/>
            <a:ext cx="3072765" cy="748653"/>
            <a:chOff x="4625930" y="400094"/>
            <a:chExt cx="3072765" cy="748653"/>
          </a:xfrm>
        </p:grpSpPr>
        <p:sp>
          <p:nvSpPr>
            <p:cNvPr id="78" name="椭圆 77"/>
            <p:cNvSpPr/>
            <p:nvPr/>
          </p:nvSpPr>
          <p:spPr>
            <a:xfrm>
              <a:off x="5630422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3" name="TextBox 132"/>
            <p:cNvSpPr txBox="1"/>
            <p:nvPr/>
          </p:nvSpPr>
          <p:spPr>
            <a:xfrm>
              <a:off x="4625930" y="400094"/>
              <a:ext cx="307276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小学教育阶段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 descr="微信图片_201811151710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7665" y="894080"/>
            <a:ext cx="5224145" cy="5564505"/>
          </a:xfrm>
          <a:prstGeom prst="rect">
            <a:avLst/>
          </a:prstGeom>
        </p:spPr>
      </p:pic>
      <p:pic>
        <p:nvPicPr>
          <p:cNvPr id="4" name="图片 3" descr="微信图片_201811151710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5" y="887730"/>
            <a:ext cx="5131435" cy="5774690"/>
          </a:xfrm>
          <a:prstGeom prst="rect">
            <a:avLst/>
          </a:prstGeom>
        </p:spPr>
      </p:pic>
      <p:pic>
        <p:nvPicPr>
          <p:cNvPr id="5" name="图片 4" descr="微信图片_201811151710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665" y="887730"/>
            <a:ext cx="4895215" cy="5866765"/>
          </a:xfrm>
          <a:prstGeom prst="rect">
            <a:avLst/>
          </a:prstGeom>
        </p:spPr>
      </p:pic>
      <p:pic>
        <p:nvPicPr>
          <p:cNvPr id="6" name="图片 5" descr="微信图片_20181116231018_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" y="1241425"/>
            <a:ext cx="6433185" cy="4375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>
            <a:off x="0" y="-31750"/>
            <a:ext cx="12204700" cy="779463"/>
          </a:xfrm>
          <a:custGeom>
            <a:avLst/>
            <a:gdLst>
              <a:gd name="connsiteX0" fmla="*/ 0 w 12204032"/>
              <a:gd name="connsiteY0" fmla="*/ 0 h 780346"/>
              <a:gd name="connsiteX1" fmla="*/ 242872 w 12204032"/>
              <a:gd name="connsiteY1" fmla="*/ 0 h 780346"/>
              <a:gd name="connsiteX2" fmla="*/ 619171 w 12204032"/>
              <a:gd name="connsiteY2" fmla="*/ 0 h 780346"/>
              <a:gd name="connsiteX3" fmla="*/ 4327279 w 12204032"/>
              <a:gd name="connsiteY3" fmla="*/ 0 h 780346"/>
              <a:gd name="connsiteX4" fmla="*/ 12204032 w 12204032"/>
              <a:gd name="connsiteY4" fmla="*/ 0 h 780346"/>
              <a:gd name="connsiteX5" fmla="*/ 12204032 w 12204032"/>
              <a:gd name="connsiteY5" fmla="*/ 780346 h 780346"/>
              <a:gd name="connsiteX6" fmla="*/ 9742733 w 12204032"/>
              <a:gd name="connsiteY6" fmla="*/ 780346 h 780346"/>
              <a:gd name="connsiteX7" fmla="*/ 5989671 w 12204032"/>
              <a:gd name="connsiteY7" fmla="*/ 780346 h 780346"/>
              <a:gd name="connsiteX8" fmla="*/ 4855248 w 12204032"/>
              <a:gd name="connsiteY8" fmla="*/ 780346 h 780346"/>
              <a:gd name="connsiteX9" fmla="*/ 4327279 w 12204032"/>
              <a:gd name="connsiteY9" fmla="*/ 780346 h 780346"/>
              <a:gd name="connsiteX10" fmla="*/ 1905263 w 12204032"/>
              <a:gd name="connsiteY10" fmla="*/ 780346 h 780346"/>
              <a:gd name="connsiteX11" fmla="*/ 1902024 w 12204032"/>
              <a:gd name="connsiteY11" fmla="*/ 759132 h 780346"/>
              <a:gd name="connsiteX12" fmla="*/ 1338051 w 12204032"/>
              <a:gd name="connsiteY12" fmla="*/ 299480 h 780346"/>
              <a:gd name="connsiteX13" fmla="*/ 774078 w 12204032"/>
              <a:gd name="connsiteY13" fmla="*/ 759132 h 780346"/>
              <a:gd name="connsiteX14" fmla="*/ 770839 w 12204032"/>
              <a:gd name="connsiteY14" fmla="*/ 780346 h 780346"/>
              <a:gd name="connsiteX15" fmla="*/ 619171 w 12204032"/>
              <a:gd name="connsiteY15" fmla="*/ 780346 h 780346"/>
              <a:gd name="connsiteX16" fmla="*/ 242872 w 12204032"/>
              <a:gd name="connsiteY16" fmla="*/ 780346 h 780346"/>
              <a:gd name="connsiteX17" fmla="*/ 0 w 12204032"/>
              <a:gd name="connsiteY17" fmla="*/ 780346 h 78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032" h="780346">
                <a:moveTo>
                  <a:pt x="0" y="0"/>
                </a:moveTo>
                <a:lnTo>
                  <a:pt x="242872" y="0"/>
                </a:lnTo>
                <a:lnTo>
                  <a:pt x="619171" y="0"/>
                </a:lnTo>
                <a:lnTo>
                  <a:pt x="4327279" y="0"/>
                </a:lnTo>
                <a:lnTo>
                  <a:pt x="12204032" y="0"/>
                </a:lnTo>
                <a:lnTo>
                  <a:pt x="12204032" y="780346"/>
                </a:lnTo>
                <a:lnTo>
                  <a:pt x="9742733" y="780346"/>
                </a:lnTo>
                <a:lnTo>
                  <a:pt x="5989671" y="780346"/>
                </a:lnTo>
                <a:lnTo>
                  <a:pt x="4855248" y="780346"/>
                </a:lnTo>
                <a:lnTo>
                  <a:pt x="4327279" y="780346"/>
                </a:lnTo>
                <a:lnTo>
                  <a:pt x="1905263" y="780346"/>
                </a:lnTo>
                <a:lnTo>
                  <a:pt x="1902024" y="759132"/>
                </a:lnTo>
                <a:cubicBezTo>
                  <a:pt x="1848345" y="496809"/>
                  <a:pt x="1616242" y="299480"/>
                  <a:pt x="1338051" y="299480"/>
                </a:cubicBezTo>
                <a:cubicBezTo>
                  <a:pt x="1059860" y="299480"/>
                  <a:pt x="827757" y="496809"/>
                  <a:pt x="774078" y="759132"/>
                </a:cubicBezTo>
                <a:lnTo>
                  <a:pt x="770839" y="780346"/>
                </a:lnTo>
                <a:lnTo>
                  <a:pt x="619171" y="780346"/>
                </a:lnTo>
                <a:lnTo>
                  <a:pt x="242872" y="780346"/>
                </a:lnTo>
                <a:lnTo>
                  <a:pt x="0" y="78034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4578" name="图片 1" descr="logo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62013" y="346075"/>
            <a:ext cx="949325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9650429" y="6488668"/>
            <a:ext cx="1718740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3 6 5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家长课堂</a:t>
            </a:r>
            <a:endParaRPr lang="zh-CN" altLang="zh-CN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580" name="图片 10" descr="明人家庭教育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525" y="384175"/>
            <a:ext cx="88265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6"/>
          <p:cNvSpPr>
            <a:spLocks noChangeArrowheads="1"/>
          </p:cNvSpPr>
          <p:nvPr/>
        </p:nvSpPr>
        <p:spPr bwMode="gray">
          <a:xfrm rot="748965">
            <a:off x="7202488" y="2101850"/>
            <a:ext cx="2306637" cy="2179638"/>
          </a:xfrm>
          <a:custGeom>
            <a:avLst/>
            <a:gdLst>
              <a:gd name="G0" fmla="+- 61148 0 0"/>
              <a:gd name="G1" fmla="+- -5891861 0 0"/>
              <a:gd name="G2" fmla="+- 61148 0 -5891861"/>
              <a:gd name="G3" fmla="+- 10800 0 0"/>
              <a:gd name="G4" fmla="+- 0 0 61148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799 0 0"/>
              <a:gd name="G9" fmla="+- 0 0 -5891861"/>
              <a:gd name="G10" fmla="+- 7799 0 2700"/>
              <a:gd name="G11" fmla="cos G10 61148"/>
              <a:gd name="G12" fmla="sin G10 61148"/>
              <a:gd name="G13" fmla="cos 13500 61148"/>
              <a:gd name="G14" fmla="sin 13500 61148"/>
              <a:gd name="G15" fmla="+- G11 10800 0"/>
              <a:gd name="G16" fmla="+- G12 10800 0"/>
              <a:gd name="G17" fmla="+- G13 10800 0"/>
              <a:gd name="G18" fmla="+- G14 10800 0"/>
              <a:gd name="G19" fmla="*/ 7799 1 2"/>
              <a:gd name="G20" fmla="+- G19 5400 0"/>
              <a:gd name="G21" fmla="cos G20 61148"/>
              <a:gd name="G22" fmla="sin G20 61148"/>
              <a:gd name="G23" fmla="+- G21 10800 0"/>
              <a:gd name="G24" fmla="+- G12 G23 G22"/>
              <a:gd name="G25" fmla="+- G22 G23 G11"/>
              <a:gd name="G26" fmla="cos 10800 61148"/>
              <a:gd name="G27" fmla="sin 10800 61148"/>
              <a:gd name="G28" fmla="cos 7799 61148"/>
              <a:gd name="G29" fmla="sin 7799 61148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891861"/>
              <a:gd name="G36" fmla="sin G34 -5891861"/>
              <a:gd name="G37" fmla="+/ -5891861 61148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799 G39"/>
              <a:gd name="G43" fmla="sin 779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505 w 21600"/>
              <a:gd name="T5" fmla="*/ 3232 h 21600"/>
              <a:gd name="T6" fmla="*/ 10815 w 21600"/>
              <a:gd name="T7" fmla="*/ 1500 h 21600"/>
              <a:gd name="T8" fmla="*/ 16364 w 21600"/>
              <a:gd name="T9" fmla="*/ 5335 h 21600"/>
              <a:gd name="T10" fmla="*/ 24298 w 21600"/>
              <a:gd name="T11" fmla="*/ 11019 h 21600"/>
              <a:gd name="T12" fmla="*/ 20030 w 21600"/>
              <a:gd name="T13" fmla="*/ 15151 h 21600"/>
              <a:gd name="T14" fmla="*/ 15898 w 21600"/>
              <a:gd name="T15" fmla="*/ 1088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597" y="10926"/>
                </a:moveTo>
                <a:cubicBezTo>
                  <a:pt x="18598" y="10884"/>
                  <a:pt x="18599" y="10842"/>
                  <a:pt x="18599" y="10800"/>
                </a:cubicBezTo>
                <a:cubicBezTo>
                  <a:pt x="18599" y="6497"/>
                  <a:pt x="15115" y="3008"/>
                  <a:pt x="10813" y="3001"/>
                </a:cubicBezTo>
                <a:lnTo>
                  <a:pt x="10818" y="0"/>
                </a:lnTo>
                <a:cubicBezTo>
                  <a:pt x="16775" y="10"/>
                  <a:pt x="21600" y="4842"/>
                  <a:pt x="21600" y="10800"/>
                </a:cubicBezTo>
                <a:cubicBezTo>
                  <a:pt x="21600" y="10858"/>
                  <a:pt x="21599" y="10917"/>
                  <a:pt x="21598" y="10975"/>
                </a:cubicBezTo>
                <a:lnTo>
                  <a:pt x="24298" y="11019"/>
                </a:lnTo>
                <a:lnTo>
                  <a:pt x="20030" y="15151"/>
                </a:lnTo>
                <a:lnTo>
                  <a:pt x="15898" y="10883"/>
                </a:lnTo>
                <a:lnTo>
                  <a:pt x="18597" y="10926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80808">
                  <a:alpha val="78000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ltGray">
          <a:xfrm>
            <a:off x="6278880" y="1894205"/>
            <a:ext cx="2451735" cy="1689100"/>
          </a:xfrm>
          <a:prstGeom prst="ellipse">
            <a:avLst/>
          </a:prstGeom>
          <a:gradFill rotWithShape="0">
            <a:gsLst>
              <a:gs pos="0">
                <a:srgbClr val="8F038F">
                  <a:gamma/>
                  <a:shade val="66275"/>
                  <a:invGamma/>
                </a:srgbClr>
              </a:gs>
              <a:gs pos="50000">
                <a:srgbClr val="8F038F"/>
              </a:gs>
              <a:gs pos="100000">
                <a:srgbClr val="8F038F">
                  <a:gamma/>
                  <a:shade val="66275"/>
                  <a:invGamma/>
                </a:srgbClr>
              </a:gs>
            </a:gsLst>
            <a:lin ang="2700000" scaled="1"/>
          </a:gradFill>
          <a:ln w="57150">
            <a:solidFill>
              <a:srgbClr val="EAEAEA"/>
            </a:solidFill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gray">
          <a:xfrm>
            <a:off x="7536180" y="3707130"/>
            <a:ext cx="2820670" cy="1692275"/>
          </a:xfrm>
          <a:prstGeom prst="ellipse">
            <a:avLst/>
          </a:prstGeom>
          <a:gradFill rotWithShape="0">
            <a:gsLst>
              <a:gs pos="0">
                <a:srgbClr val="5BBE4E">
                  <a:gamma/>
                  <a:shade val="36078"/>
                  <a:invGamma/>
                </a:srgbClr>
              </a:gs>
              <a:gs pos="50000">
                <a:srgbClr val="5BBE4E"/>
              </a:gs>
              <a:gs pos="100000">
                <a:srgbClr val="5BBE4E">
                  <a:gamma/>
                  <a:shade val="36078"/>
                  <a:invGamma/>
                </a:srgbClr>
              </a:gs>
            </a:gsLst>
            <a:lin ang="2700000" scaled="1"/>
          </a:gradFill>
          <a:ln w="57150">
            <a:solidFill>
              <a:srgbClr val="EAEAEA"/>
            </a:solidFill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gray">
          <a:xfrm rot="6599371">
            <a:off x="6027738" y="3794125"/>
            <a:ext cx="2035175" cy="2466975"/>
          </a:xfrm>
          <a:custGeom>
            <a:avLst/>
            <a:gdLst>
              <a:gd name="G0" fmla="+- 61148 0 0"/>
              <a:gd name="G1" fmla="+- -5891861 0 0"/>
              <a:gd name="G2" fmla="+- 61148 0 -5891861"/>
              <a:gd name="G3" fmla="+- 10800 0 0"/>
              <a:gd name="G4" fmla="+- 0 0 61148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799 0 0"/>
              <a:gd name="G9" fmla="+- 0 0 -5891861"/>
              <a:gd name="G10" fmla="+- 7799 0 2700"/>
              <a:gd name="G11" fmla="cos G10 61148"/>
              <a:gd name="G12" fmla="sin G10 61148"/>
              <a:gd name="G13" fmla="cos 13500 61148"/>
              <a:gd name="G14" fmla="sin 13500 61148"/>
              <a:gd name="G15" fmla="+- G11 10800 0"/>
              <a:gd name="G16" fmla="+- G12 10800 0"/>
              <a:gd name="G17" fmla="+- G13 10800 0"/>
              <a:gd name="G18" fmla="+- G14 10800 0"/>
              <a:gd name="G19" fmla="*/ 7799 1 2"/>
              <a:gd name="G20" fmla="+- G19 5400 0"/>
              <a:gd name="G21" fmla="cos G20 61148"/>
              <a:gd name="G22" fmla="sin G20 61148"/>
              <a:gd name="G23" fmla="+- G21 10800 0"/>
              <a:gd name="G24" fmla="+- G12 G23 G22"/>
              <a:gd name="G25" fmla="+- G22 G23 G11"/>
              <a:gd name="G26" fmla="cos 10800 61148"/>
              <a:gd name="G27" fmla="sin 10800 61148"/>
              <a:gd name="G28" fmla="cos 7799 61148"/>
              <a:gd name="G29" fmla="sin 7799 61148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891861"/>
              <a:gd name="G36" fmla="sin G34 -5891861"/>
              <a:gd name="G37" fmla="+/ -5891861 61148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799 G39"/>
              <a:gd name="G43" fmla="sin 779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505 w 21600"/>
              <a:gd name="T5" fmla="*/ 3232 h 21600"/>
              <a:gd name="T6" fmla="*/ 10815 w 21600"/>
              <a:gd name="T7" fmla="*/ 1500 h 21600"/>
              <a:gd name="T8" fmla="*/ 16364 w 21600"/>
              <a:gd name="T9" fmla="*/ 5335 h 21600"/>
              <a:gd name="T10" fmla="*/ 24298 w 21600"/>
              <a:gd name="T11" fmla="*/ 11019 h 21600"/>
              <a:gd name="T12" fmla="*/ 20030 w 21600"/>
              <a:gd name="T13" fmla="*/ 15151 h 21600"/>
              <a:gd name="T14" fmla="*/ 15898 w 21600"/>
              <a:gd name="T15" fmla="*/ 1088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597" y="10926"/>
                </a:moveTo>
                <a:cubicBezTo>
                  <a:pt x="18598" y="10884"/>
                  <a:pt x="18599" y="10842"/>
                  <a:pt x="18599" y="10800"/>
                </a:cubicBezTo>
                <a:cubicBezTo>
                  <a:pt x="18599" y="6497"/>
                  <a:pt x="15115" y="3008"/>
                  <a:pt x="10813" y="3001"/>
                </a:cubicBezTo>
                <a:lnTo>
                  <a:pt x="10818" y="0"/>
                </a:lnTo>
                <a:cubicBezTo>
                  <a:pt x="16775" y="10"/>
                  <a:pt x="21600" y="4842"/>
                  <a:pt x="21600" y="10800"/>
                </a:cubicBezTo>
                <a:cubicBezTo>
                  <a:pt x="21600" y="10858"/>
                  <a:pt x="21599" y="10917"/>
                  <a:pt x="21598" y="10975"/>
                </a:cubicBezTo>
                <a:lnTo>
                  <a:pt x="24298" y="11019"/>
                </a:lnTo>
                <a:lnTo>
                  <a:pt x="20030" y="15151"/>
                </a:lnTo>
                <a:lnTo>
                  <a:pt x="15898" y="10883"/>
                </a:lnTo>
                <a:lnTo>
                  <a:pt x="18597" y="10926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80808">
                  <a:alpha val="78000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gray">
          <a:xfrm rot="14155789">
            <a:off x="5073650" y="2273301"/>
            <a:ext cx="2035175" cy="2470150"/>
          </a:xfrm>
          <a:custGeom>
            <a:avLst/>
            <a:gdLst>
              <a:gd name="G0" fmla="+- 61148 0 0"/>
              <a:gd name="G1" fmla="+- -5891861 0 0"/>
              <a:gd name="G2" fmla="+- 61148 0 -5891861"/>
              <a:gd name="G3" fmla="+- 10800 0 0"/>
              <a:gd name="G4" fmla="+- 0 0 61148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799 0 0"/>
              <a:gd name="G9" fmla="+- 0 0 -5891861"/>
              <a:gd name="G10" fmla="+- 7799 0 2700"/>
              <a:gd name="G11" fmla="cos G10 61148"/>
              <a:gd name="G12" fmla="sin G10 61148"/>
              <a:gd name="G13" fmla="cos 13500 61148"/>
              <a:gd name="G14" fmla="sin 13500 61148"/>
              <a:gd name="G15" fmla="+- G11 10800 0"/>
              <a:gd name="G16" fmla="+- G12 10800 0"/>
              <a:gd name="G17" fmla="+- G13 10800 0"/>
              <a:gd name="G18" fmla="+- G14 10800 0"/>
              <a:gd name="G19" fmla="*/ 7799 1 2"/>
              <a:gd name="G20" fmla="+- G19 5400 0"/>
              <a:gd name="G21" fmla="cos G20 61148"/>
              <a:gd name="G22" fmla="sin G20 61148"/>
              <a:gd name="G23" fmla="+- G21 10800 0"/>
              <a:gd name="G24" fmla="+- G12 G23 G22"/>
              <a:gd name="G25" fmla="+- G22 G23 G11"/>
              <a:gd name="G26" fmla="cos 10800 61148"/>
              <a:gd name="G27" fmla="sin 10800 61148"/>
              <a:gd name="G28" fmla="cos 7799 61148"/>
              <a:gd name="G29" fmla="sin 7799 61148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891861"/>
              <a:gd name="G36" fmla="sin G34 -5891861"/>
              <a:gd name="G37" fmla="+/ -5891861 61148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799 G39"/>
              <a:gd name="G43" fmla="sin 7799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505 w 21600"/>
              <a:gd name="T5" fmla="*/ 3232 h 21600"/>
              <a:gd name="T6" fmla="*/ 10815 w 21600"/>
              <a:gd name="T7" fmla="*/ 1500 h 21600"/>
              <a:gd name="T8" fmla="*/ 16364 w 21600"/>
              <a:gd name="T9" fmla="*/ 5335 h 21600"/>
              <a:gd name="T10" fmla="*/ 24298 w 21600"/>
              <a:gd name="T11" fmla="*/ 11019 h 21600"/>
              <a:gd name="T12" fmla="*/ 20030 w 21600"/>
              <a:gd name="T13" fmla="*/ 15151 h 21600"/>
              <a:gd name="T14" fmla="*/ 15898 w 21600"/>
              <a:gd name="T15" fmla="*/ 1088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597" y="10926"/>
                </a:moveTo>
                <a:cubicBezTo>
                  <a:pt x="18598" y="10884"/>
                  <a:pt x="18599" y="10842"/>
                  <a:pt x="18599" y="10800"/>
                </a:cubicBezTo>
                <a:cubicBezTo>
                  <a:pt x="18599" y="6497"/>
                  <a:pt x="15115" y="3008"/>
                  <a:pt x="10813" y="3001"/>
                </a:cubicBezTo>
                <a:lnTo>
                  <a:pt x="10818" y="0"/>
                </a:lnTo>
                <a:cubicBezTo>
                  <a:pt x="16775" y="10"/>
                  <a:pt x="21600" y="4842"/>
                  <a:pt x="21600" y="10800"/>
                </a:cubicBezTo>
                <a:cubicBezTo>
                  <a:pt x="21600" y="10858"/>
                  <a:pt x="21599" y="10917"/>
                  <a:pt x="21598" y="10975"/>
                </a:cubicBezTo>
                <a:lnTo>
                  <a:pt x="24298" y="11019"/>
                </a:lnTo>
                <a:lnTo>
                  <a:pt x="20030" y="15151"/>
                </a:lnTo>
                <a:lnTo>
                  <a:pt x="15898" y="10883"/>
                </a:lnTo>
                <a:lnTo>
                  <a:pt x="18597" y="10926"/>
                </a:lnTo>
                <a:close/>
              </a:path>
            </a:pathLst>
          </a:custGeom>
          <a:gradFill rotWithShape="1">
            <a:gsLst>
              <a:gs pos="0">
                <a:srgbClr val="FFFFFF">
                  <a:alpha val="0"/>
                </a:srgbClr>
              </a:gs>
              <a:gs pos="100000">
                <a:srgbClr val="080808">
                  <a:alpha val="78000"/>
                </a:srgb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gray">
          <a:xfrm>
            <a:off x="4635500" y="3658235"/>
            <a:ext cx="2630805" cy="1751965"/>
          </a:xfrm>
          <a:prstGeom prst="ellipse">
            <a:avLst/>
          </a:prstGeom>
          <a:gradFill rotWithShape="1">
            <a:gsLst>
              <a:gs pos="0">
                <a:srgbClr val="F77A1D"/>
              </a:gs>
              <a:gs pos="100000">
                <a:srgbClr val="F77A1D">
                  <a:gamma/>
                  <a:shade val="81961"/>
                  <a:invGamma/>
                </a:srgbClr>
              </a:gs>
            </a:gsLst>
            <a:lin ang="5400000" scaled="1"/>
          </a:gradFill>
          <a:ln w="57150">
            <a:solidFill>
              <a:srgbClr val="EAEAEA"/>
            </a:solidFill>
            <a:rou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ysClr val="windowText" lastClr="000000"/>
              </a:solidFill>
              <a:latin typeface="+mn-lt"/>
              <a:ea typeface="+mn-ea"/>
            </a:endParaRPr>
          </a:p>
        </p:txBody>
      </p:sp>
      <p:grpSp>
        <p:nvGrpSpPr>
          <p:cNvPr id="15" name="Group 12"/>
          <p:cNvGrpSpPr/>
          <p:nvPr/>
        </p:nvGrpSpPr>
        <p:grpSpPr bwMode="auto">
          <a:xfrm rot="10082854">
            <a:off x="6081713" y="3092450"/>
            <a:ext cx="1735137" cy="387350"/>
            <a:chOff x="2598" y="1026"/>
            <a:chExt cx="957" cy="242"/>
          </a:xfrm>
        </p:grpSpPr>
        <p:grpSp>
          <p:nvGrpSpPr>
            <p:cNvPr id="24734" name="Group 13"/>
            <p:cNvGrpSpPr/>
            <p:nvPr/>
          </p:nvGrpSpPr>
          <p:grpSpPr bwMode="auto">
            <a:xfrm rot="-9970459" flipH="1" flipV="1">
              <a:off x="2598" y="1026"/>
              <a:ext cx="957" cy="242"/>
              <a:chOff x="2532" y="1051"/>
              <a:chExt cx="893" cy="246"/>
            </a:xfrm>
          </p:grpSpPr>
          <p:grpSp>
            <p:nvGrpSpPr>
              <p:cNvPr id="24746" name="Group 14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36" name="AutoShape 15"/>
                <p:cNvSpPr>
                  <a:spLocks noChangeArrowheads="1"/>
                </p:cNvSpPr>
                <p:nvPr/>
              </p:nvSpPr>
              <p:spPr bwMode="gray">
                <a:xfrm rot="5263130">
                  <a:off x="1880" y="2292"/>
                  <a:ext cx="220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8" name="AutoShape 16"/>
                <p:cNvSpPr>
                  <a:spLocks noChangeArrowheads="1"/>
                </p:cNvSpPr>
                <p:nvPr/>
              </p:nvSpPr>
              <p:spPr bwMode="gray">
                <a:xfrm rot="6078281">
                  <a:off x="2015" y="2286"/>
                  <a:ext cx="222" cy="813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9" name="AutoShape 17"/>
                <p:cNvSpPr>
                  <a:spLocks noChangeArrowheads="1"/>
                </p:cNvSpPr>
                <p:nvPr/>
              </p:nvSpPr>
              <p:spPr bwMode="gray">
                <a:xfrm rot="6373927">
                  <a:off x="2087" y="2308"/>
                  <a:ext cx="227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0" name="AutoShape 18"/>
                <p:cNvSpPr>
                  <a:spLocks noChangeArrowheads="1"/>
                </p:cNvSpPr>
                <p:nvPr/>
              </p:nvSpPr>
              <p:spPr bwMode="gray">
                <a:xfrm rot="6906312">
                  <a:off x="2181" y="2343"/>
                  <a:ext cx="227" cy="813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747" name="Group 19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31" name="AutoShape 20"/>
                <p:cNvSpPr>
                  <a:spLocks noChangeArrowheads="1"/>
                </p:cNvSpPr>
                <p:nvPr/>
              </p:nvSpPr>
              <p:spPr bwMode="gray">
                <a:xfrm rot="5263130">
                  <a:off x="1874" y="2281"/>
                  <a:ext cx="224" cy="813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2" name="AutoShape 21"/>
                <p:cNvSpPr>
                  <a:spLocks noChangeArrowheads="1"/>
                </p:cNvSpPr>
                <p:nvPr/>
              </p:nvSpPr>
              <p:spPr bwMode="gray">
                <a:xfrm rot="6078281">
                  <a:off x="2010" y="2279"/>
                  <a:ext cx="221" cy="813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4" name="AutoShape 22"/>
                <p:cNvSpPr>
                  <a:spLocks noChangeArrowheads="1"/>
                </p:cNvSpPr>
                <p:nvPr/>
              </p:nvSpPr>
              <p:spPr bwMode="gray">
                <a:xfrm rot="6373927">
                  <a:off x="2083" y="2303"/>
                  <a:ext cx="224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35" name="AutoShape 23"/>
                <p:cNvSpPr>
                  <a:spLocks noChangeArrowheads="1"/>
                </p:cNvSpPr>
                <p:nvPr/>
              </p:nvSpPr>
              <p:spPr bwMode="gray">
                <a:xfrm rot="6906312">
                  <a:off x="2172" y="2335"/>
                  <a:ext cx="222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4735" name="Group 24"/>
            <p:cNvGrpSpPr/>
            <p:nvPr/>
          </p:nvGrpSpPr>
          <p:grpSpPr bwMode="auto">
            <a:xfrm rot="-9970459" flipH="1" flipV="1">
              <a:off x="2688" y="1056"/>
              <a:ext cx="784" cy="198"/>
              <a:chOff x="2532" y="1051"/>
              <a:chExt cx="893" cy="246"/>
            </a:xfrm>
          </p:grpSpPr>
          <p:grpSp>
            <p:nvGrpSpPr>
              <p:cNvPr id="24736" name="Group 25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4" name="AutoShape 26"/>
                <p:cNvSpPr>
                  <a:spLocks noChangeArrowheads="1"/>
                </p:cNvSpPr>
                <p:nvPr/>
              </p:nvSpPr>
              <p:spPr bwMode="gray">
                <a:xfrm rot="5263130">
                  <a:off x="1883" y="228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5" name="AutoShape 27"/>
                <p:cNvSpPr>
                  <a:spLocks noChangeArrowheads="1"/>
                </p:cNvSpPr>
                <p:nvPr/>
              </p:nvSpPr>
              <p:spPr bwMode="gray">
                <a:xfrm rot="6078281">
                  <a:off x="2019" y="2283"/>
                  <a:ext cx="227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6" name="AutoShape 28"/>
                <p:cNvSpPr>
                  <a:spLocks noChangeArrowheads="1"/>
                </p:cNvSpPr>
                <p:nvPr/>
              </p:nvSpPr>
              <p:spPr bwMode="gray">
                <a:xfrm rot="6373927">
                  <a:off x="2095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7" name="AutoShape 29"/>
                <p:cNvSpPr>
                  <a:spLocks noChangeArrowheads="1"/>
                </p:cNvSpPr>
                <p:nvPr/>
              </p:nvSpPr>
              <p:spPr bwMode="gray">
                <a:xfrm rot="6906312">
                  <a:off x="2176" y="2337"/>
                  <a:ext cx="229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737" name="Group 30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0" name="AutoShape 31"/>
                <p:cNvSpPr>
                  <a:spLocks noChangeArrowheads="1"/>
                </p:cNvSpPr>
                <p:nvPr/>
              </p:nvSpPr>
              <p:spPr bwMode="gray">
                <a:xfrm rot="5263130">
                  <a:off x="1884" y="2280"/>
                  <a:ext cx="224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1" name="AutoShape 32"/>
                <p:cNvSpPr>
                  <a:spLocks noChangeArrowheads="1"/>
                </p:cNvSpPr>
                <p:nvPr/>
              </p:nvSpPr>
              <p:spPr bwMode="gray">
                <a:xfrm rot="6078281">
                  <a:off x="2016" y="2281"/>
                  <a:ext cx="225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2" name="AutoShape 33"/>
                <p:cNvSpPr>
                  <a:spLocks noChangeArrowheads="1"/>
                </p:cNvSpPr>
                <p:nvPr/>
              </p:nvSpPr>
              <p:spPr bwMode="gray">
                <a:xfrm rot="6373927">
                  <a:off x="2096" y="2303"/>
                  <a:ext cx="224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3" name="AutoShape 34"/>
                <p:cNvSpPr>
                  <a:spLocks noChangeArrowheads="1"/>
                </p:cNvSpPr>
                <p:nvPr/>
              </p:nvSpPr>
              <p:spPr bwMode="gray">
                <a:xfrm rot="6906312">
                  <a:off x="2183" y="2335"/>
                  <a:ext cx="225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</p:grpSp>
      <p:grpSp>
        <p:nvGrpSpPr>
          <p:cNvPr id="41" name="Group 35"/>
          <p:cNvGrpSpPr/>
          <p:nvPr/>
        </p:nvGrpSpPr>
        <p:grpSpPr bwMode="auto">
          <a:xfrm rot="10082854">
            <a:off x="4949825" y="4913313"/>
            <a:ext cx="1738313" cy="387350"/>
            <a:chOff x="2598" y="1026"/>
            <a:chExt cx="957" cy="242"/>
          </a:xfrm>
        </p:grpSpPr>
        <p:grpSp>
          <p:nvGrpSpPr>
            <p:cNvPr id="24712" name="Group 36"/>
            <p:cNvGrpSpPr/>
            <p:nvPr/>
          </p:nvGrpSpPr>
          <p:grpSpPr bwMode="auto">
            <a:xfrm rot="-9970459" flipH="1" flipV="1">
              <a:off x="2598" y="1026"/>
              <a:ext cx="957" cy="242"/>
              <a:chOff x="2532" y="1051"/>
              <a:chExt cx="893" cy="246"/>
            </a:xfrm>
          </p:grpSpPr>
          <p:grpSp>
            <p:nvGrpSpPr>
              <p:cNvPr id="24724" name="Group 37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60" name="AutoShape 38"/>
                <p:cNvSpPr>
                  <a:spLocks noChangeArrowheads="1"/>
                </p:cNvSpPr>
                <p:nvPr/>
              </p:nvSpPr>
              <p:spPr bwMode="gray">
                <a:xfrm rot="5263130">
                  <a:off x="1881" y="2291"/>
                  <a:ext cx="220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1" name="AutoShape 39"/>
                <p:cNvSpPr>
                  <a:spLocks noChangeArrowheads="1"/>
                </p:cNvSpPr>
                <p:nvPr/>
              </p:nvSpPr>
              <p:spPr bwMode="gray">
                <a:xfrm rot="6078281">
                  <a:off x="2017" y="2287"/>
                  <a:ext cx="224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2" name="AutoShape 40"/>
                <p:cNvSpPr>
                  <a:spLocks noChangeArrowheads="1"/>
                </p:cNvSpPr>
                <p:nvPr/>
              </p:nvSpPr>
              <p:spPr bwMode="gray">
                <a:xfrm rot="6373927">
                  <a:off x="2093" y="2303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3" name="AutoShape 41"/>
                <p:cNvSpPr>
                  <a:spLocks noChangeArrowheads="1"/>
                </p:cNvSpPr>
                <p:nvPr/>
              </p:nvSpPr>
              <p:spPr bwMode="gray">
                <a:xfrm rot="6906312">
                  <a:off x="2182" y="2346"/>
                  <a:ext cx="224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725" name="Group 42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56" name="AutoShape 43"/>
                <p:cNvSpPr>
                  <a:spLocks noChangeArrowheads="1"/>
                </p:cNvSpPr>
                <p:nvPr/>
              </p:nvSpPr>
              <p:spPr bwMode="gray">
                <a:xfrm rot="5263130">
                  <a:off x="1875" y="2279"/>
                  <a:ext cx="219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7" name="AutoShape 44"/>
                <p:cNvSpPr>
                  <a:spLocks noChangeArrowheads="1"/>
                </p:cNvSpPr>
                <p:nvPr/>
              </p:nvSpPr>
              <p:spPr bwMode="gray">
                <a:xfrm rot="6078281">
                  <a:off x="2006" y="2278"/>
                  <a:ext cx="221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8" name="AutoShape 45"/>
                <p:cNvSpPr>
                  <a:spLocks noChangeArrowheads="1"/>
                </p:cNvSpPr>
                <p:nvPr/>
              </p:nvSpPr>
              <p:spPr bwMode="gray">
                <a:xfrm rot="6373927">
                  <a:off x="2081" y="2303"/>
                  <a:ext cx="224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9" name="AutoShape 46"/>
                <p:cNvSpPr>
                  <a:spLocks noChangeArrowheads="1"/>
                </p:cNvSpPr>
                <p:nvPr/>
              </p:nvSpPr>
              <p:spPr bwMode="gray">
                <a:xfrm rot="6906312">
                  <a:off x="2173" y="2333"/>
                  <a:ext cx="219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4713" name="Group 47"/>
            <p:cNvGrpSpPr/>
            <p:nvPr/>
          </p:nvGrpSpPr>
          <p:grpSpPr bwMode="auto">
            <a:xfrm rot="-9970459" flipH="1" flipV="1">
              <a:off x="2688" y="1056"/>
              <a:ext cx="784" cy="198"/>
              <a:chOff x="2532" y="1051"/>
              <a:chExt cx="893" cy="246"/>
            </a:xfrm>
          </p:grpSpPr>
          <p:grpSp>
            <p:nvGrpSpPr>
              <p:cNvPr id="24714" name="Group 48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50" name="AutoShape 49"/>
                <p:cNvSpPr>
                  <a:spLocks noChangeArrowheads="1"/>
                </p:cNvSpPr>
                <p:nvPr/>
              </p:nvSpPr>
              <p:spPr bwMode="gray">
                <a:xfrm rot="5263130">
                  <a:off x="1871" y="2278"/>
                  <a:ext cx="227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1" name="AutoShape 50"/>
                <p:cNvSpPr>
                  <a:spLocks noChangeArrowheads="1"/>
                </p:cNvSpPr>
                <p:nvPr/>
              </p:nvSpPr>
              <p:spPr bwMode="gray">
                <a:xfrm rot="6078281">
                  <a:off x="2008" y="2278"/>
                  <a:ext cx="227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2" name="AutoShape 51"/>
                <p:cNvSpPr>
                  <a:spLocks noChangeArrowheads="1"/>
                </p:cNvSpPr>
                <p:nvPr/>
              </p:nvSpPr>
              <p:spPr bwMode="gray">
                <a:xfrm rot="6373927">
                  <a:off x="2094" y="2299"/>
                  <a:ext cx="227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3" name="AutoShape 52"/>
                <p:cNvSpPr>
                  <a:spLocks noChangeArrowheads="1"/>
                </p:cNvSpPr>
                <p:nvPr/>
              </p:nvSpPr>
              <p:spPr bwMode="gray">
                <a:xfrm rot="6906312">
                  <a:off x="2176" y="2339"/>
                  <a:ext cx="227" cy="810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715" name="Group 53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46" name="AutoShape 54"/>
                <p:cNvSpPr>
                  <a:spLocks noChangeArrowheads="1"/>
                </p:cNvSpPr>
                <p:nvPr/>
              </p:nvSpPr>
              <p:spPr bwMode="gray">
                <a:xfrm rot="5263130">
                  <a:off x="1885" y="2281"/>
                  <a:ext cx="224" cy="812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7" name="AutoShape 55"/>
                <p:cNvSpPr>
                  <a:spLocks noChangeArrowheads="1"/>
                </p:cNvSpPr>
                <p:nvPr/>
              </p:nvSpPr>
              <p:spPr bwMode="gray">
                <a:xfrm rot="6078281">
                  <a:off x="2020" y="2281"/>
                  <a:ext cx="225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8" name="AutoShape 56"/>
                <p:cNvSpPr>
                  <a:spLocks noChangeArrowheads="1"/>
                </p:cNvSpPr>
                <p:nvPr/>
              </p:nvSpPr>
              <p:spPr bwMode="gray">
                <a:xfrm rot="6373927">
                  <a:off x="2098" y="2295"/>
                  <a:ext cx="227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9" name="AutoShape 57"/>
                <p:cNvSpPr>
                  <a:spLocks noChangeArrowheads="1"/>
                </p:cNvSpPr>
                <p:nvPr/>
              </p:nvSpPr>
              <p:spPr bwMode="gray">
                <a:xfrm rot="6906312">
                  <a:off x="2188" y="2327"/>
                  <a:ext cx="224" cy="812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</p:grpSp>
      <p:grpSp>
        <p:nvGrpSpPr>
          <p:cNvPr id="64" name="Group 58"/>
          <p:cNvGrpSpPr/>
          <p:nvPr/>
        </p:nvGrpSpPr>
        <p:grpSpPr bwMode="auto">
          <a:xfrm rot="10082854">
            <a:off x="7299325" y="4894263"/>
            <a:ext cx="1735138" cy="387350"/>
            <a:chOff x="2598" y="1026"/>
            <a:chExt cx="957" cy="242"/>
          </a:xfrm>
        </p:grpSpPr>
        <p:grpSp>
          <p:nvGrpSpPr>
            <p:cNvPr id="24690" name="Group 59"/>
            <p:cNvGrpSpPr/>
            <p:nvPr/>
          </p:nvGrpSpPr>
          <p:grpSpPr bwMode="auto">
            <a:xfrm rot="-9970459" flipH="1" flipV="1">
              <a:off x="2598" y="1026"/>
              <a:ext cx="957" cy="242"/>
              <a:chOff x="2532" y="1051"/>
              <a:chExt cx="893" cy="246"/>
            </a:xfrm>
          </p:grpSpPr>
          <p:grpSp>
            <p:nvGrpSpPr>
              <p:cNvPr id="24702" name="Group 60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83" name="AutoShape 61"/>
                <p:cNvSpPr>
                  <a:spLocks noChangeArrowheads="1"/>
                </p:cNvSpPr>
                <p:nvPr/>
              </p:nvSpPr>
              <p:spPr bwMode="gray">
                <a:xfrm rot="5263130">
                  <a:off x="1880" y="2292"/>
                  <a:ext cx="220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4" name="AutoShape 62"/>
                <p:cNvSpPr>
                  <a:spLocks noChangeArrowheads="1"/>
                </p:cNvSpPr>
                <p:nvPr/>
              </p:nvSpPr>
              <p:spPr bwMode="gray">
                <a:xfrm rot="6078281">
                  <a:off x="2015" y="2286"/>
                  <a:ext cx="222" cy="813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5" name="AutoShape 63"/>
                <p:cNvSpPr>
                  <a:spLocks noChangeArrowheads="1"/>
                </p:cNvSpPr>
                <p:nvPr/>
              </p:nvSpPr>
              <p:spPr bwMode="gray">
                <a:xfrm rot="6373927">
                  <a:off x="2087" y="2308"/>
                  <a:ext cx="227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6" name="AutoShape 64"/>
                <p:cNvSpPr>
                  <a:spLocks noChangeArrowheads="1"/>
                </p:cNvSpPr>
                <p:nvPr/>
              </p:nvSpPr>
              <p:spPr bwMode="gray">
                <a:xfrm rot="6906312">
                  <a:off x="2181" y="2343"/>
                  <a:ext cx="227" cy="813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703" name="Group 65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79" name="AutoShape 66"/>
                <p:cNvSpPr>
                  <a:spLocks noChangeArrowheads="1"/>
                </p:cNvSpPr>
                <p:nvPr/>
              </p:nvSpPr>
              <p:spPr bwMode="gray">
                <a:xfrm rot="5263130">
                  <a:off x="1874" y="2281"/>
                  <a:ext cx="224" cy="813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0" name="AutoShape 67"/>
                <p:cNvSpPr>
                  <a:spLocks noChangeArrowheads="1"/>
                </p:cNvSpPr>
                <p:nvPr/>
              </p:nvSpPr>
              <p:spPr bwMode="gray">
                <a:xfrm rot="6078281">
                  <a:off x="2010" y="2279"/>
                  <a:ext cx="221" cy="813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1" name="AutoShape 68"/>
                <p:cNvSpPr>
                  <a:spLocks noChangeArrowheads="1"/>
                </p:cNvSpPr>
                <p:nvPr/>
              </p:nvSpPr>
              <p:spPr bwMode="gray">
                <a:xfrm rot="6373927">
                  <a:off x="2083" y="2303"/>
                  <a:ext cx="224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2" name="AutoShape 69"/>
                <p:cNvSpPr>
                  <a:spLocks noChangeArrowheads="1"/>
                </p:cNvSpPr>
                <p:nvPr/>
              </p:nvSpPr>
              <p:spPr bwMode="gray">
                <a:xfrm rot="6906312">
                  <a:off x="2172" y="2335"/>
                  <a:ext cx="222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4691" name="Group 70"/>
            <p:cNvGrpSpPr/>
            <p:nvPr/>
          </p:nvGrpSpPr>
          <p:grpSpPr bwMode="auto">
            <a:xfrm rot="-9970459" flipH="1" flipV="1">
              <a:off x="2688" y="1056"/>
              <a:ext cx="784" cy="198"/>
              <a:chOff x="2532" y="1051"/>
              <a:chExt cx="893" cy="246"/>
            </a:xfrm>
          </p:grpSpPr>
          <p:grpSp>
            <p:nvGrpSpPr>
              <p:cNvPr id="24692" name="Group 71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73" name="AutoShape 72"/>
                <p:cNvSpPr>
                  <a:spLocks noChangeArrowheads="1"/>
                </p:cNvSpPr>
                <p:nvPr/>
              </p:nvSpPr>
              <p:spPr bwMode="gray">
                <a:xfrm rot="5263130">
                  <a:off x="1883" y="2281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74" name="AutoShape 73"/>
                <p:cNvSpPr>
                  <a:spLocks noChangeArrowheads="1"/>
                </p:cNvSpPr>
                <p:nvPr/>
              </p:nvSpPr>
              <p:spPr bwMode="gray">
                <a:xfrm rot="6078281">
                  <a:off x="2019" y="2283"/>
                  <a:ext cx="227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75" name="AutoShape 74"/>
                <p:cNvSpPr>
                  <a:spLocks noChangeArrowheads="1"/>
                </p:cNvSpPr>
                <p:nvPr/>
              </p:nvSpPr>
              <p:spPr bwMode="gray">
                <a:xfrm rot="6373927">
                  <a:off x="2095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76" name="AutoShape 75"/>
                <p:cNvSpPr>
                  <a:spLocks noChangeArrowheads="1"/>
                </p:cNvSpPr>
                <p:nvPr/>
              </p:nvSpPr>
              <p:spPr bwMode="gray">
                <a:xfrm rot="6906312">
                  <a:off x="2176" y="2337"/>
                  <a:ext cx="229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693" name="Group 76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69" name="AutoShape 77"/>
                <p:cNvSpPr>
                  <a:spLocks noChangeArrowheads="1"/>
                </p:cNvSpPr>
                <p:nvPr/>
              </p:nvSpPr>
              <p:spPr bwMode="gray">
                <a:xfrm rot="5263130">
                  <a:off x="1884" y="2280"/>
                  <a:ext cx="224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70" name="AutoShape 78"/>
                <p:cNvSpPr>
                  <a:spLocks noChangeArrowheads="1"/>
                </p:cNvSpPr>
                <p:nvPr/>
              </p:nvSpPr>
              <p:spPr bwMode="gray">
                <a:xfrm rot="6078281">
                  <a:off x="2016" y="2281"/>
                  <a:ext cx="225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71" name="AutoShape 79"/>
                <p:cNvSpPr>
                  <a:spLocks noChangeArrowheads="1"/>
                </p:cNvSpPr>
                <p:nvPr/>
              </p:nvSpPr>
              <p:spPr bwMode="gray">
                <a:xfrm rot="6373927">
                  <a:off x="2096" y="2303"/>
                  <a:ext cx="224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72" name="AutoShape 80"/>
                <p:cNvSpPr>
                  <a:spLocks noChangeArrowheads="1"/>
                </p:cNvSpPr>
                <p:nvPr/>
              </p:nvSpPr>
              <p:spPr bwMode="gray">
                <a:xfrm rot="6906312">
                  <a:off x="2183" y="2335"/>
                  <a:ext cx="225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</p:grpSp>
      <p:grpSp>
        <p:nvGrpSpPr>
          <p:cNvPr id="87" name="Group 81"/>
          <p:cNvGrpSpPr/>
          <p:nvPr/>
        </p:nvGrpSpPr>
        <p:grpSpPr bwMode="auto">
          <a:xfrm>
            <a:off x="6669088" y="2014538"/>
            <a:ext cx="1736725" cy="388937"/>
            <a:chOff x="2598" y="1026"/>
            <a:chExt cx="957" cy="242"/>
          </a:xfrm>
        </p:grpSpPr>
        <p:grpSp>
          <p:nvGrpSpPr>
            <p:cNvPr id="24668" name="Group 82"/>
            <p:cNvGrpSpPr/>
            <p:nvPr/>
          </p:nvGrpSpPr>
          <p:grpSpPr bwMode="auto">
            <a:xfrm rot="-9970459" flipH="1" flipV="1">
              <a:off x="2598" y="1026"/>
              <a:ext cx="957" cy="242"/>
              <a:chOff x="2532" y="1051"/>
              <a:chExt cx="893" cy="246"/>
            </a:xfrm>
          </p:grpSpPr>
          <p:grpSp>
            <p:nvGrpSpPr>
              <p:cNvPr id="24680" name="Group 8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06" name="AutoShape 84"/>
                <p:cNvSpPr>
                  <a:spLocks noChangeArrowheads="1"/>
                </p:cNvSpPr>
                <p:nvPr/>
              </p:nvSpPr>
              <p:spPr bwMode="gray">
                <a:xfrm rot="5263130">
                  <a:off x="1831" y="2270"/>
                  <a:ext cx="226" cy="817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07" name="AutoShape 85"/>
                <p:cNvSpPr>
                  <a:spLocks noChangeArrowheads="1"/>
                </p:cNvSpPr>
                <p:nvPr/>
              </p:nvSpPr>
              <p:spPr bwMode="gray">
                <a:xfrm rot="6078281">
                  <a:off x="1972" y="2273"/>
                  <a:ext cx="226" cy="817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08" name="AutoShape 86"/>
                <p:cNvSpPr>
                  <a:spLocks noChangeArrowheads="1"/>
                </p:cNvSpPr>
                <p:nvPr/>
              </p:nvSpPr>
              <p:spPr bwMode="gray">
                <a:xfrm rot="6373927">
                  <a:off x="2047" y="2287"/>
                  <a:ext cx="226" cy="817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09" name="AutoShape 87"/>
                <p:cNvSpPr>
                  <a:spLocks noChangeArrowheads="1"/>
                </p:cNvSpPr>
                <p:nvPr/>
              </p:nvSpPr>
              <p:spPr bwMode="gray">
                <a:xfrm rot="6906312">
                  <a:off x="2138" y="2316"/>
                  <a:ext cx="226" cy="817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681" name="Group 88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02" name="AutoShape 89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03" name="AutoShape 90"/>
                <p:cNvSpPr>
                  <a:spLocks noChangeArrowheads="1"/>
                </p:cNvSpPr>
                <p:nvPr/>
              </p:nvSpPr>
              <p:spPr bwMode="gray">
                <a:xfrm rot="6078281">
                  <a:off x="1999" y="2285"/>
                  <a:ext cx="223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04" name="AutoShape 91"/>
                <p:cNvSpPr>
                  <a:spLocks noChangeArrowheads="1"/>
                </p:cNvSpPr>
                <p:nvPr/>
              </p:nvSpPr>
              <p:spPr bwMode="gray">
                <a:xfrm rot="6373927">
                  <a:off x="2069" y="2303"/>
                  <a:ext cx="221" cy="817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05" name="AutoShape 92"/>
                <p:cNvSpPr>
                  <a:spLocks noChangeArrowheads="1"/>
                </p:cNvSpPr>
                <p:nvPr/>
              </p:nvSpPr>
              <p:spPr bwMode="gray">
                <a:xfrm rot="6906312">
                  <a:off x="2149" y="2333"/>
                  <a:ext cx="226" cy="817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4669" name="Group 93"/>
            <p:cNvGrpSpPr/>
            <p:nvPr/>
          </p:nvGrpSpPr>
          <p:grpSpPr bwMode="auto">
            <a:xfrm rot="-9970459" flipH="1" flipV="1">
              <a:off x="2688" y="1056"/>
              <a:ext cx="784" cy="198"/>
              <a:chOff x="2532" y="1051"/>
              <a:chExt cx="893" cy="246"/>
            </a:xfrm>
          </p:grpSpPr>
          <p:grpSp>
            <p:nvGrpSpPr>
              <p:cNvPr id="24670" name="Group 94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96" name="AutoShape 95"/>
                <p:cNvSpPr>
                  <a:spLocks noChangeArrowheads="1"/>
                </p:cNvSpPr>
                <p:nvPr/>
              </p:nvSpPr>
              <p:spPr bwMode="gray">
                <a:xfrm rot="5263130">
                  <a:off x="1841" y="2269"/>
                  <a:ext cx="229" cy="813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97" name="AutoShape 96"/>
                <p:cNvSpPr>
                  <a:spLocks noChangeArrowheads="1"/>
                </p:cNvSpPr>
                <p:nvPr/>
              </p:nvSpPr>
              <p:spPr bwMode="gray">
                <a:xfrm rot="6078281">
                  <a:off x="1971" y="2273"/>
                  <a:ext cx="229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98" name="AutoShape 97"/>
                <p:cNvSpPr>
                  <a:spLocks noChangeArrowheads="1"/>
                </p:cNvSpPr>
                <p:nvPr/>
              </p:nvSpPr>
              <p:spPr bwMode="gray">
                <a:xfrm rot="6373927">
                  <a:off x="2055" y="2291"/>
                  <a:ext cx="229" cy="814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99" name="AutoShape 98"/>
                <p:cNvSpPr>
                  <a:spLocks noChangeArrowheads="1"/>
                </p:cNvSpPr>
                <p:nvPr/>
              </p:nvSpPr>
              <p:spPr bwMode="gray">
                <a:xfrm rot="6906312">
                  <a:off x="2140" y="2318"/>
                  <a:ext cx="229" cy="811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671" name="Group 99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92" name="AutoShape 100"/>
                <p:cNvSpPr>
                  <a:spLocks noChangeArrowheads="1"/>
                </p:cNvSpPr>
                <p:nvPr/>
              </p:nvSpPr>
              <p:spPr bwMode="gray">
                <a:xfrm rot="5263130">
                  <a:off x="1841" y="2291"/>
                  <a:ext cx="234" cy="811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93" name="AutoShape 101"/>
                <p:cNvSpPr>
                  <a:spLocks noChangeArrowheads="1"/>
                </p:cNvSpPr>
                <p:nvPr/>
              </p:nvSpPr>
              <p:spPr bwMode="gray">
                <a:xfrm rot="6078281">
                  <a:off x="1977" y="2292"/>
                  <a:ext cx="230" cy="811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94" name="AutoShape 102"/>
                <p:cNvSpPr>
                  <a:spLocks noChangeArrowheads="1"/>
                </p:cNvSpPr>
                <p:nvPr/>
              </p:nvSpPr>
              <p:spPr bwMode="gray">
                <a:xfrm rot="6373927">
                  <a:off x="2051" y="2317"/>
                  <a:ext cx="228" cy="810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95" name="AutoShape 103"/>
                <p:cNvSpPr>
                  <a:spLocks noChangeArrowheads="1"/>
                </p:cNvSpPr>
                <p:nvPr/>
              </p:nvSpPr>
              <p:spPr bwMode="gray">
                <a:xfrm rot="6906312">
                  <a:off x="2143" y="2348"/>
                  <a:ext cx="236" cy="810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</p:grpSp>
      <p:grpSp>
        <p:nvGrpSpPr>
          <p:cNvPr id="110" name="Group 104"/>
          <p:cNvGrpSpPr/>
          <p:nvPr/>
        </p:nvGrpSpPr>
        <p:grpSpPr bwMode="auto">
          <a:xfrm rot="344040">
            <a:off x="8096250" y="3894138"/>
            <a:ext cx="1738313" cy="388937"/>
            <a:chOff x="2598" y="1026"/>
            <a:chExt cx="957" cy="242"/>
          </a:xfrm>
        </p:grpSpPr>
        <p:grpSp>
          <p:nvGrpSpPr>
            <p:cNvPr id="24646" name="Group 105"/>
            <p:cNvGrpSpPr/>
            <p:nvPr/>
          </p:nvGrpSpPr>
          <p:grpSpPr bwMode="auto">
            <a:xfrm rot="-9970459" flipH="1" flipV="1">
              <a:off x="2598" y="1026"/>
              <a:ext cx="957" cy="242"/>
              <a:chOff x="2532" y="1051"/>
              <a:chExt cx="893" cy="246"/>
            </a:xfrm>
          </p:grpSpPr>
          <p:grpSp>
            <p:nvGrpSpPr>
              <p:cNvPr id="24658" name="Group 106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29" name="AutoShape 107"/>
                <p:cNvSpPr>
                  <a:spLocks noChangeArrowheads="1"/>
                </p:cNvSpPr>
                <p:nvPr/>
              </p:nvSpPr>
              <p:spPr bwMode="gray">
                <a:xfrm rot="5263130">
                  <a:off x="1848" y="2261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30" name="AutoShape 108"/>
                <p:cNvSpPr>
                  <a:spLocks noChangeArrowheads="1"/>
                </p:cNvSpPr>
                <p:nvPr/>
              </p:nvSpPr>
              <p:spPr bwMode="gray">
                <a:xfrm rot="6078281">
                  <a:off x="1984" y="2261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31" name="AutoShape 109"/>
                <p:cNvSpPr>
                  <a:spLocks noChangeArrowheads="1"/>
                </p:cNvSpPr>
                <p:nvPr/>
              </p:nvSpPr>
              <p:spPr bwMode="gray">
                <a:xfrm rot="6373927">
                  <a:off x="2061" y="2281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32" name="AutoShape 110"/>
                <p:cNvSpPr>
                  <a:spLocks noChangeArrowheads="1"/>
                </p:cNvSpPr>
                <p:nvPr/>
              </p:nvSpPr>
              <p:spPr bwMode="gray">
                <a:xfrm rot="6906312">
                  <a:off x="2151" y="2309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659" name="Group 111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25" name="AutoShape 112"/>
                <p:cNvSpPr>
                  <a:spLocks noChangeArrowheads="1"/>
                </p:cNvSpPr>
                <p:nvPr/>
              </p:nvSpPr>
              <p:spPr bwMode="gray">
                <a:xfrm rot="5263130">
                  <a:off x="1857" y="2289"/>
                  <a:ext cx="226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26" name="AutoShape 113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5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27" name="AutoShape 114"/>
                <p:cNvSpPr>
                  <a:spLocks noChangeArrowheads="1"/>
                </p:cNvSpPr>
                <p:nvPr/>
              </p:nvSpPr>
              <p:spPr bwMode="gray">
                <a:xfrm rot="6373927">
                  <a:off x="2070" y="2302"/>
                  <a:ext cx="21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28" name="AutoShape 115"/>
                <p:cNvSpPr>
                  <a:spLocks noChangeArrowheads="1"/>
                </p:cNvSpPr>
                <p:nvPr/>
              </p:nvSpPr>
              <p:spPr bwMode="gray">
                <a:xfrm rot="6906312">
                  <a:off x="2159" y="2328"/>
                  <a:ext cx="226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24647" name="Group 116"/>
            <p:cNvGrpSpPr/>
            <p:nvPr/>
          </p:nvGrpSpPr>
          <p:grpSpPr bwMode="auto">
            <a:xfrm rot="-9970459" flipH="1" flipV="1">
              <a:off x="2688" y="1056"/>
              <a:ext cx="784" cy="198"/>
              <a:chOff x="2532" y="1051"/>
              <a:chExt cx="893" cy="246"/>
            </a:xfrm>
          </p:grpSpPr>
          <p:grpSp>
            <p:nvGrpSpPr>
              <p:cNvPr id="24648" name="Group 117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19" name="AutoShape 118"/>
                <p:cNvSpPr>
                  <a:spLocks noChangeArrowheads="1"/>
                </p:cNvSpPr>
                <p:nvPr/>
              </p:nvSpPr>
              <p:spPr bwMode="gray">
                <a:xfrm rot="5263130">
                  <a:off x="1850" y="2273"/>
                  <a:ext cx="229" cy="812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20" name="AutoShape 119"/>
                <p:cNvSpPr>
                  <a:spLocks noChangeArrowheads="1"/>
                </p:cNvSpPr>
                <p:nvPr/>
              </p:nvSpPr>
              <p:spPr bwMode="gray">
                <a:xfrm rot="6078281">
                  <a:off x="1984" y="2271"/>
                  <a:ext cx="229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21" name="AutoShape 120"/>
                <p:cNvSpPr>
                  <a:spLocks noChangeArrowheads="1"/>
                </p:cNvSpPr>
                <p:nvPr/>
              </p:nvSpPr>
              <p:spPr bwMode="gray">
                <a:xfrm rot="6373927">
                  <a:off x="2054" y="2291"/>
                  <a:ext cx="229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22" name="AutoShape 121"/>
                <p:cNvSpPr>
                  <a:spLocks noChangeArrowheads="1"/>
                </p:cNvSpPr>
                <p:nvPr/>
              </p:nvSpPr>
              <p:spPr bwMode="gray">
                <a:xfrm rot="6906312">
                  <a:off x="2146" y="2325"/>
                  <a:ext cx="229" cy="809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24649" name="Group 122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15" name="AutoShape 123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8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6" name="AutoShape 124"/>
                <p:cNvSpPr>
                  <a:spLocks noChangeArrowheads="1"/>
                </p:cNvSpPr>
                <p:nvPr/>
              </p:nvSpPr>
              <p:spPr bwMode="gray">
                <a:xfrm rot="6078281">
                  <a:off x="1992" y="2280"/>
                  <a:ext cx="228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7" name="AutoShape 125"/>
                <p:cNvSpPr>
                  <a:spLocks noChangeArrowheads="1"/>
                </p:cNvSpPr>
                <p:nvPr/>
              </p:nvSpPr>
              <p:spPr bwMode="gray">
                <a:xfrm rot="6373927">
                  <a:off x="2067" y="2296"/>
                  <a:ext cx="232" cy="815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8" name="AutoShape 126"/>
                <p:cNvSpPr>
                  <a:spLocks noChangeArrowheads="1"/>
                </p:cNvSpPr>
                <p:nvPr/>
              </p:nvSpPr>
              <p:spPr bwMode="gray">
                <a:xfrm rot="6906312">
                  <a:off x="2159" y="2330"/>
                  <a:ext cx="230" cy="812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2000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</p:grpSp>
      <p:grpSp>
        <p:nvGrpSpPr>
          <p:cNvPr id="133" name="Group 127"/>
          <p:cNvGrpSpPr/>
          <p:nvPr/>
        </p:nvGrpSpPr>
        <p:grpSpPr bwMode="auto">
          <a:xfrm rot="-232145">
            <a:off x="5483543" y="3974783"/>
            <a:ext cx="1790700" cy="425450"/>
            <a:chOff x="1824" y="2448"/>
            <a:chExt cx="987" cy="266"/>
          </a:xfrm>
        </p:grpSpPr>
        <p:grpSp>
          <p:nvGrpSpPr>
            <p:cNvPr id="24600" name="Group 128"/>
            <p:cNvGrpSpPr/>
            <p:nvPr/>
          </p:nvGrpSpPr>
          <p:grpSpPr bwMode="auto">
            <a:xfrm rot="513316">
              <a:off x="1824" y="2448"/>
              <a:ext cx="957" cy="242"/>
              <a:chOff x="2598" y="1026"/>
              <a:chExt cx="957" cy="242"/>
            </a:xfrm>
          </p:grpSpPr>
          <p:grpSp>
            <p:nvGrpSpPr>
              <p:cNvPr id="24624" name="Group 129"/>
              <p:cNvGrpSpPr/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24636" name="Group 130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76" name="AutoShape 131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36" y="2253"/>
                    <a:ext cx="225" cy="81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77" name="AutoShape 132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83" y="2253"/>
                    <a:ext cx="224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78" name="AutoShape 133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56" y="2273"/>
                    <a:ext cx="224" cy="81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79" name="AutoShape 134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40" y="2306"/>
                    <a:ext cx="221" cy="81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4637" name="Group 135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72" name="AutoShape 136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48" y="2272"/>
                    <a:ext cx="224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73" name="AutoShape 137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79" y="2269"/>
                    <a:ext cx="222" cy="81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74" name="AutoShape 138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56" y="2297"/>
                    <a:ext cx="224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75" name="AutoShape 139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39" y="2322"/>
                    <a:ext cx="222" cy="81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24625" name="Group 140"/>
              <p:cNvGrpSpPr/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24626" name="Group 141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66" name="AutoShape 142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32" y="2261"/>
                    <a:ext cx="227" cy="813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67" name="AutoShape 143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64" y="2265"/>
                    <a:ext cx="227" cy="81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68" name="AutoShape 144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41" y="2289"/>
                    <a:ext cx="227" cy="80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69" name="AutoShape 145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32" y="2319"/>
                    <a:ext cx="227" cy="81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4627" name="Group 146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62" name="AutoShape 147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34" y="2273"/>
                    <a:ext cx="229" cy="813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63" name="AutoShape 148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65" y="2271"/>
                    <a:ext cx="229" cy="81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64" name="AutoShape 149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48" y="2293"/>
                    <a:ext cx="229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65" name="AutoShape 150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28" y="2325"/>
                    <a:ext cx="228" cy="81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p:grpSp>
          <p:nvGrpSpPr>
            <p:cNvPr id="24601" name="Group 151"/>
            <p:cNvGrpSpPr/>
            <p:nvPr/>
          </p:nvGrpSpPr>
          <p:grpSpPr bwMode="auto">
            <a:xfrm rot="513316">
              <a:off x="1854" y="2472"/>
              <a:ext cx="957" cy="242"/>
              <a:chOff x="2598" y="1026"/>
              <a:chExt cx="957" cy="242"/>
            </a:xfrm>
          </p:grpSpPr>
          <p:grpSp>
            <p:nvGrpSpPr>
              <p:cNvPr id="24602" name="Group 152"/>
              <p:cNvGrpSpPr/>
              <p:nvPr/>
            </p:nvGrpSpPr>
            <p:grpSpPr bwMode="auto">
              <a:xfrm rot="-9970459" flipH="1" flipV="1">
                <a:off x="2598" y="1026"/>
                <a:ext cx="957" cy="242"/>
                <a:chOff x="2532" y="1051"/>
                <a:chExt cx="893" cy="246"/>
              </a:xfrm>
            </p:grpSpPr>
            <p:grpSp>
              <p:nvGrpSpPr>
                <p:cNvPr id="24614" name="Group 153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4" name="AutoShape 154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38" y="2246"/>
                    <a:ext cx="224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55" name="AutoShape 155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75" y="2247"/>
                    <a:ext cx="225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56" name="AutoShape 156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43" y="2271"/>
                    <a:ext cx="224" cy="81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57" name="AutoShape 157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39" y="2298"/>
                    <a:ext cx="224" cy="81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4615" name="Group 158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0" name="AutoShape 159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35" y="2273"/>
                    <a:ext cx="221" cy="81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51" name="AutoShape 160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66" y="2271"/>
                    <a:ext cx="227" cy="81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52" name="AutoShape 161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39" y="2295"/>
                    <a:ext cx="224" cy="81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53" name="AutoShape 162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25" y="2320"/>
                    <a:ext cx="221" cy="817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24603" name="Group 163"/>
              <p:cNvGrpSpPr/>
              <p:nvPr/>
            </p:nvGrpSpPr>
            <p:grpSpPr bwMode="auto">
              <a:xfrm rot="-9970459" flipH="1" flipV="1">
                <a:off x="2688" y="1056"/>
                <a:ext cx="784" cy="198"/>
                <a:chOff x="2532" y="1051"/>
                <a:chExt cx="893" cy="246"/>
              </a:xfrm>
            </p:grpSpPr>
            <p:grpSp>
              <p:nvGrpSpPr>
                <p:cNvPr id="24604" name="Group 164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44" name="AutoShape 165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13" y="2248"/>
                    <a:ext cx="229" cy="81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45" name="AutoShape 166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49" y="2252"/>
                    <a:ext cx="229" cy="81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46" name="AutoShape 167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27" y="2279"/>
                    <a:ext cx="227" cy="808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47" name="AutoShape 168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20" y="2308"/>
                    <a:ext cx="227" cy="810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4605" name="Group 169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40" name="AutoShape 170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18" y="2273"/>
                    <a:ext cx="229" cy="813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41" name="AutoShape 171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50" y="2270"/>
                    <a:ext cx="229" cy="808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42" name="AutoShape 172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26" y="2294"/>
                    <a:ext cx="229" cy="811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43" name="AutoShape 173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14" y="2326"/>
                    <a:ext cx="229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2000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</p:grpSp>
      <p:sp>
        <p:nvSpPr>
          <p:cNvPr id="180" name="Rectangle 183"/>
          <p:cNvSpPr>
            <a:spLocks noChangeArrowheads="1"/>
          </p:cNvSpPr>
          <p:nvPr/>
        </p:nvSpPr>
        <p:spPr bwMode="gray">
          <a:xfrm>
            <a:off x="6072505" y="2348230"/>
            <a:ext cx="249872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功利心态</a:t>
            </a:r>
            <a:endParaRPr lang="en-US" altLang="zh-CN" sz="4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1" name="Rectangle 184"/>
          <p:cNvSpPr>
            <a:spLocks noChangeArrowheads="1"/>
          </p:cNvSpPr>
          <p:nvPr/>
        </p:nvSpPr>
        <p:spPr bwMode="gray">
          <a:xfrm>
            <a:off x="4864100" y="4202113"/>
            <a:ext cx="2327275" cy="708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抱怨思维</a:t>
            </a:r>
            <a:endParaRPr lang="zh-CN" altLang="en-US" sz="4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2" name="Rectangle 185"/>
          <p:cNvSpPr>
            <a:spLocks noChangeArrowheads="1"/>
          </p:cNvSpPr>
          <p:nvPr/>
        </p:nvSpPr>
        <p:spPr bwMode="gray">
          <a:xfrm>
            <a:off x="7351713" y="4210050"/>
            <a:ext cx="2654300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4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攀比心理</a:t>
            </a:r>
            <a:endParaRPr lang="en-US" altLang="zh-CN" sz="4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4596" name="Picture 2" descr="E:\资料夹\PPT素材\图片\常用\创意\商务\儿童\20065281284699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4288" y="3697288"/>
            <a:ext cx="2355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" name="AutoShape 2"/>
          <p:cNvSpPr>
            <a:spLocks noChangeArrowheads="1"/>
          </p:cNvSpPr>
          <p:nvPr/>
        </p:nvSpPr>
        <p:spPr bwMode="auto">
          <a:xfrm>
            <a:off x="2345223" y="779771"/>
            <a:ext cx="5435969" cy="767674"/>
          </a:xfrm>
          <a:prstGeom prst="roundRect">
            <a:avLst>
              <a:gd name="adj" fmla="val 11741"/>
            </a:avLst>
          </a:prstGeom>
          <a:gradFill flip="none" rotWithShape="1">
            <a:gsLst>
              <a:gs pos="0">
                <a:srgbClr val="00DFF6"/>
              </a:gs>
              <a:gs pos="90000">
                <a:srgbClr val="002774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6" name="TextBox 147"/>
          <p:cNvSpPr txBox="1">
            <a:spLocks noChangeArrowheads="1"/>
          </p:cNvSpPr>
          <p:nvPr/>
        </p:nvSpPr>
        <p:spPr bwMode="auto">
          <a:xfrm>
            <a:off x="2540000" y="830263"/>
            <a:ext cx="7958138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3600" b="1" kern="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中国家庭教育三大难题</a:t>
            </a:r>
            <a:endParaRPr lang="zh-CN" altLang="en-US" sz="3600" b="1" kern="0" dirty="0">
              <a:solidFill>
                <a:srgbClr val="FFFFFF"/>
              </a:solidFill>
              <a:latin typeface="+mn-lt"/>
              <a:ea typeface="微软雅黑" panose="020B0503020204020204" charset="-122"/>
            </a:endParaRPr>
          </a:p>
        </p:txBody>
      </p:sp>
      <p:sp>
        <p:nvSpPr>
          <p:cNvPr id="184" name="TextBox 183"/>
          <p:cNvSpPr txBox="1">
            <a:spLocks noChangeArrowheads="1"/>
          </p:cNvSpPr>
          <p:nvPr/>
        </p:nvSpPr>
        <p:spPr bwMode="auto">
          <a:xfrm>
            <a:off x="6356350" y="344488"/>
            <a:ext cx="5827713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365</a:t>
            </a:r>
            <a:r>
              <a:rPr lang="zh-CN" altLang="en-US" b="1">
                <a:solidFill>
                  <a:schemeClr val="bg1"/>
                </a:solidFill>
              </a:rPr>
              <a:t>家长课堂</a:t>
            </a:r>
            <a:r>
              <a:rPr lang="en-US" altLang="zh-CN" b="1">
                <a:solidFill>
                  <a:schemeClr val="bg1"/>
                </a:solidFill>
              </a:rPr>
              <a:t>--</a:t>
            </a:r>
            <a:r>
              <a:rPr lang="zh-CN" altLang="en-US" b="1">
                <a:solidFill>
                  <a:schemeClr val="bg1"/>
                </a:solidFill>
              </a:rPr>
              <a:t>让中国家庭更幸福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4" grpId="0" bldLvl="0" animBg="1"/>
      <p:bldP spid="180" grpId="0"/>
      <p:bldP spid="181" grpId="0"/>
      <p:bldP spid="182" grpId="0"/>
      <p:bldP spid="18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859598" y="2106452"/>
            <a:ext cx="1979356" cy="7571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对策：</a:t>
            </a:r>
            <a:endParaRPr lang="zh-CN" altLang="en-US" sz="36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15859" y="248755"/>
            <a:ext cx="3072765" cy="748653"/>
            <a:chOff x="4625930" y="400094"/>
            <a:chExt cx="3072765" cy="748653"/>
          </a:xfrm>
        </p:grpSpPr>
        <p:sp>
          <p:nvSpPr>
            <p:cNvPr id="26" name="椭圆 25"/>
            <p:cNvSpPr/>
            <p:nvPr/>
          </p:nvSpPr>
          <p:spPr>
            <a:xfrm>
              <a:off x="5630422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1" name="TextBox 132"/>
            <p:cNvSpPr txBox="1"/>
            <p:nvPr/>
          </p:nvSpPr>
          <p:spPr>
            <a:xfrm>
              <a:off x="4625930" y="400094"/>
              <a:ext cx="307276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小学教育阶段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61135" y="2863215"/>
            <a:ext cx="10589260" cy="15684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800" b="1" dirty="0">
                <a:solidFill>
                  <a:schemeClr val="bg2">
                    <a:lumMod val="9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</a:t>
            </a:r>
            <a:r>
              <a:rPr lang="zh-CN" altLang="en-US" sz="4800" b="1" dirty="0">
                <a:solidFill>
                  <a:schemeClr val="bg2">
                    <a:lumMod val="9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、</a:t>
            </a:r>
            <a:r>
              <a:rPr lang="zh-CN" altLang="zh-CN" sz="4800" b="1" dirty="0">
                <a:solidFill>
                  <a:schemeClr val="bg2">
                    <a:lumMod val="9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改变观念，家校共育：</a:t>
            </a:r>
            <a:endParaRPr lang="zh-CN" altLang="zh-CN" sz="4800" b="1" dirty="0">
              <a:solidFill>
                <a:schemeClr val="bg2">
                  <a:lumMod val="9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r>
              <a:rPr lang="zh-CN" altLang="zh-CN" sz="4800" b="1" dirty="0">
                <a:solidFill>
                  <a:schemeClr val="bg2">
                    <a:lumMod val="9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人生如同马拉松、不能刚起跑就冲刺。</a:t>
            </a:r>
            <a:endParaRPr lang="zh-CN" altLang="en-US" sz="4800" b="1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75"/>
          <p:cNvSpPr>
            <a:spLocks noChangeArrowheads="1"/>
          </p:cNvSpPr>
          <p:nvPr/>
        </p:nvSpPr>
        <p:spPr bwMode="gray">
          <a:xfrm>
            <a:off x="8030648" y="2032333"/>
            <a:ext cx="2697226" cy="948370"/>
          </a:xfrm>
          <a:prstGeom prst="roundRect">
            <a:avLst>
              <a:gd name="adj" fmla="val 16667"/>
            </a:avLst>
          </a:prstGeom>
          <a:solidFill>
            <a:schemeClr val="bg2">
              <a:lumMod val="5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任意多边形 28"/>
          <p:cNvSpPr/>
          <p:nvPr/>
        </p:nvSpPr>
        <p:spPr>
          <a:xfrm>
            <a:off x="0" y="-31750"/>
            <a:ext cx="12204700" cy="779463"/>
          </a:xfrm>
          <a:custGeom>
            <a:avLst/>
            <a:gdLst>
              <a:gd name="connsiteX0" fmla="*/ 0 w 12204032"/>
              <a:gd name="connsiteY0" fmla="*/ 0 h 780346"/>
              <a:gd name="connsiteX1" fmla="*/ 242872 w 12204032"/>
              <a:gd name="connsiteY1" fmla="*/ 0 h 780346"/>
              <a:gd name="connsiteX2" fmla="*/ 619171 w 12204032"/>
              <a:gd name="connsiteY2" fmla="*/ 0 h 780346"/>
              <a:gd name="connsiteX3" fmla="*/ 4327279 w 12204032"/>
              <a:gd name="connsiteY3" fmla="*/ 0 h 780346"/>
              <a:gd name="connsiteX4" fmla="*/ 12204032 w 12204032"/>
              <a:gd name="connsiteY4" fmla="*/ 0 h 780346"/>
              <a:gd name="connsiteX5" fmla="*/ 12204032 w 12204032"/>
              <a:gd name="connsiteY5" fmla="*/ 780346 h 780346"/>
              <a:gd name="connsiteX6" fmla="*/ 9742733 w 12204032"/>
              <a:gd name="connsiteY6" fmla="*/ 780346 h 780346"/>
              <a:gd name="connsiteX7" fmla="*/ 5989671 w 12204032"/>
              <a:gd name="connsiteY7" fmla="*/ 780346 h 780346"/>
              <a:gd name="connsiteX8" fmla="*/ 4855248 w 12204032"/>
              <a:gd name="connsiteY8" fmla="*/ 780346 h 780346"/>
              <a:gd name="connsiteX9" fmla="*/ 4327279 w 12204032"/>
              <a:gd name="connsiteY9" fmla="*/ 780346 h 780346"/>
              <a:gd name="connsiteX10" fmla="*/ 1905263 w 12204032"/>
              <a:gd name="connsiteY10" fmla="*/ 780346 h 780346"/>
              <a:gd name="connsiteX11" fmla="*/ 1902024 w 12204032"/>
              <a:gd name="connsiteY11" fmla="*/ 759132 h 780346"/>
              <a:gd name="connsiteX12" fmla="*/ 1338051 w 12204032"/>
              <a:gd name="connsiteY12" fmla="*/ 299480 h 780346"/>
              <a:gd name="connsiteX13" fmla="*/ 774078 w 12204032"/>
              <a:gd name="connsiteY13" fmla="*/ 759132 h 780346"/>
              <a:gd name="connsiteX14" fmla="*/ 770839 w 12204032"/>
              <a:gd name="connsiteY14" fmla="*/ 780346 h 780346"/>
              <a:gd name="connsiteX15" fmla="*/ 619171 w 12204032"/>
              <a:gd name="connsiteY15" fmla="*/ 780346 h 780346"/>
              <a:gd name="connsiteX16" fmla="*/ 242872 w 12204032"/>
              <a:gd name="connsiteY16" fmla="*/ 780346 h 780346"/>
              <a:gd name="connsiteX17" fmla="*/ 0 w 12204032"/>
              <a:gd name="connsiteY17" fmla="*/ 780346 h 78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032" h="780346">
                <a:moveTo>
                  <a:pt x="0" y="0"/>
                </a:moveTo>
                <a:lnTo>
                  <a:pt x="242872" y="0"/>
                </a:lnTo>
                <a:lnTo>
                  <a:pt x="619171" y="0"/>
                </a:lnTo>
                <a:lnTo>
                  <a:pt x="4327279" y="0"/>
                </a:lnTo>
                <a:lnTo>
                  <a:pt x="12204032" y="0"/>
                </a:lnTo>
                <a:lnTo>
                  <a:pt x="12204032" y="780346"/>
                </a:lnTo>
                <a:lnTo>
                  <a:pt x="9742733" y="780346"/>
                </a:lnTo>
                <a:lnTo>
                  <a:pt x="5989671" y="780346"/>
                </a:lnTo>
                <a:lnTo>
                  <a:pt x="4855248" y="780346"/>
                </a:lnTo>
                <a:lnTo>
                  <a:pt x="4327279" y="780346"/>
                </a:lnTo>
                <a:lnTo>
                  <a:pt x="1905263" y="780346"/>
                </a:lnTo>
                <a:lnTo>
                  <a:pt x="1902024" y="759132"/>
                </a:lnTo>
                <a:cubicBezTo>
                  <a:pt x="1848345" y="496809"/>
                  <a:pt x="1616242" y="299480"/>
                  <a:pt x="1338051" y="299480"/>
                </a:cubicBezTo>
                <a:cubicBezTo>
                  <a:pt x="1059860" y="299480"/>
                  <a:pt x="827757" y="496809"/>
                  <a:pt x="774078" y="759132"/>
                </a:cubicBezTo>
                <a:lnTo>
                  <a:pt x="770839" y="780346"/>
                </a:lnTo>
                <a:lnTo>
                  <a:pt x="619171" y="780346"/>
                </a:lnTo>
                <a:lnTo>
                  <a:pt x="242872" y="780346"/>
                </a:lnTo>
                <a:lnTo>
                  <a:pt x="0" y="78034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2771" name="图片 1" descr="logo01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62013" y="346075"/>
            <a:ext cx="949325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9650429" y="6488668"/>
            <a:ext cx="1703070" cy="3848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3 6 5 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家长课堂</a:t>
            </a:r>
            <a:endParaRPr lang="zh-CN" altLang="zh-CN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2773" name="图片 10" descr="明人家庭教育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525" y="384175"/>
            <a:ext cx="88265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2"/>
          <p:cNvSpPr>
            <a:spLocks noChangeArrowheads="1"/>
          </p:cNvSpPr>
          <p:nvPr/>
        </p:nvSpPr>
        <p:spPr bwMode="auto">
          <a:xfrm>
            <a:off x="2345055" y="779780"/>
            <a:ext cx="8154035" cy="767715"/>
          </a:xfrm>
          <a:prstGeom prst="roundRect">
            <a:avLst>
              <a:gd name="adj" fmla="val 11741"/>
            </a:avLst>
          </a:prstGeom>
          <a:gradFill flip="none" rotWithShape="1">
            <a:gsLst>
              <a:gs pos="0">
                <a:srgbClr val="00DFF6"/>
              </a:gs>
              <a:gs pos="90000">
                <a:srgbClr val="002774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147"/>
          <p:cNvSpPr txBox="1">
            <a:spLocks noChangeArrowheads="1"/>
          </p:cNvSpPr>
          <p:nvPr/>
        </p:nvSpPr>
        <p:spPr bwMode="auto">
          <a:xfrm>
            <a:off x="2540000" y="830738"/>
            <a:ext cx="7958138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3600" b="1" kern="0" dirty="0">
                <a:solidFill>
                  <a:srgbClr val="FFFFFF"/>
                </a:solidFill>
                <a:latin typeface="+mn-lt"/>
                <a:ea typeface="微软雅黑" panose="020B0503020204020204" charset="-122"/>
              </a:rPr>
              <a:t>学校教育牵手家庭教育走过的阶段：</a:t>
            </a:r>
            <a:endParaRPr lang="zh-CN" altLang="en-US" sz="3600" b="1" kern="0" dirty="0">
              <a:solidFill>
                <a:srgbClr val="FFFFFF"/>
              </a:solidFill>
              <a:latin typeface="+mn-lt"/>
              <a:ea typeface="微软雅黑" panose="020B0503020204020204" charset="-122"/>
            </a:endParaRPr>
          </a:p>
        </p:txBody>
      </p:sp>
      <p:pic>
        <p:nvPicPr>
          <p:cNvPr id="9" name="图片 8" descr="u=3090016614,936660126&amp;fm=15&amp;gp=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3625" y="2262188"/>
            <a:ext cx="198913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utoShape 75"/>
          <p:cNvSpPr>
            <a:spLocks noChangeArrowheads="1"/>
          </p:cNvSpPr>
          <p:nvPr/>
        </p:nvSpPr>
        <p:spPr bwMode="gray">
          <a:xfrm>
            <a:off x="5168487" y="2027488"/>
            <a:ext cx="2621721" cy="967154"/>
          </a:xfrm>
          <a:prstGeom prst="roundRect">
            <a:avLst>
              <a:gd name="adj" fmla="val 16667"/>
            </a:avLst>
          </a:prstGeom>
          <a:solidFill>
            <a:srgbClr val="288C42"/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4981575" y="2149475"/>
            <a:ext cx="2806065" cy="706755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/>
        </p:spPr>
        <p:txBody>
          <a:bodyPr wrap="square">
            <a:spAutoFit/>
          </a:bodyPr>
          <a:lstStyle/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各不相干</a:t>
            </a:r>
            <a:endParaRPr lang="zh-CN" altLang="en-US" sz="4000" b="1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AutoShape 75"/>
          <p:cNvSpPr>
            <a:spLocks noChangeArrowheads="1"/>
          </p:cNvSpPr>
          <p:nvPr/>
        </p:nvSpPr>
        <p:spPr bwMode="gray">
          <a:xfrm>
            <a:off x="8073695" y="3146957"/>
            <a:ext cx="2637850" cy="973781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8201025" y="2149475"/>
            <a:ext cx="2510790" cy="706755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家校合力</a:t>
            </a:r>
            <a:endParaRPr lang="zh-CN" altLang="en-US" sz="4000" b="1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8200818" y="3280575"/>
            <a:ext cx="2582349" cy="706755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家校共建</a:t>
            </a:r>
            <a:endParaRPr lang="zh-CN" altLang="en-US" sz="4000" b="1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AutoShape 75"/>
          <p:cNvSpPr>
            <a:spLocks noChangeArrowheads="1"/>
          </p:cNvSpPr>
          <p:nvPr/>
        </p:nvSpPr>
        <p:spPr bwMode="gray">
          <a:xfrm>
            <a:off x="5166714" y="3170382"/>
            <a:ext cx="2635371" cy="926601"/>
          </a:xfrm>
          <a:prstGeom prst="roundRect">
            <a:avLst>
              <a:gd name="adj" fmla="val 16667"/>
            </a:avLst>
          </a:prstGeom>
          <a:solidFill>
            <a:srgbClr val="E74C2E"/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TextBox 19"/>
          <p:cNvSpPr txBox="1"/>
          <p:nvPr/>
        </p:nvSpPr>
        <p:spPr bwMode="auto">
          <a:xfrm>
            <a:off x="5227731" y="3242142"/>
            <a:ext cx="2582349" cy="706755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b="1" dirty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家校合作</a:t>
            </a:r>
            <a:endParaRPr lang="zh-CN" altLang="en-US" sz="4000" b="1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AutoShape 75"/>
          <p:cNvSpPr>
            <a:spLocks noChangeArrowheads="1"/>
          </p:cNvSpPr>
          <p:nvPr/>
        </p:nvSpPr>
        <p:spPr bwMode="gray">
          <a:xfrm>
            <a:off x="2371551" y="4894250"/>
            <a:ext cx="1903566" cy="1077142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Box 21"/>
          <p:cNvSpPr txBox="1"/>
          <p:nvPr/>
        </p:nvSpPr>
        <p:spPr bwMode="auto">
          <a:xfrm>
            <a:off x="2513605" y="4949785"/>
            <a:ext cx="1939635" cy="953135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家校共育</a:t>
            </a:r>
            <a:endParaRPr lang="en-US" altLang="zh-CN" sz="2800" b="1" dirty="0">
              <a:solidFill>
                <a:srgbClr val="FF0000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rgbClr val="FF000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与时俱进</a:t>
            </a:r>
            <a:endParaRPr lang="zh-CN" altLang="en-US" sz="2800" b="1" dirty="0">
              <a:solidFill>
                <a:srgbClr val="FF0000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AutoShape 75"/>
          <p:cNvSpPr>
            <a:spLocks noChangeArrowheads="1"/>
          </p:cNvSpPr>
          <p:nvPr/>
        </p:nvSpPr>
        <p:spPr bwMode="gray">
          <a:xfrm>
            <a:off x="4981575" y="4513580"/>
            <a:ext cx="5912485" cy="1838325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5697855" y="4765040"/>
            <a:ext cx="4800600" cy="1322070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chemeClr val="tx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家校共育</a:t>
            </a:r>
            <a:r>
              <a:rPr lang="zh-CN" altLang="en-US" sz="4000" b="1" dirty="0">
                <a:solidFill>
                  <a:srgbClr val="FF000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修学分，</a:t>
            </a:r>
            <a:endParaRPr lang="zh-CN" altLang="en-US" sz="4000" b="1" dirty="0">
              <a:solidFill>
                <a:srgbClr val="FF0000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>
                <a:solidFill>
                  <a:srgbClr val="FF000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亲子共学促成长！</a:t>
            </a:r>
            <a:endParaRPr lang="zh-CN" altLang="en-US" sz="4000" b="1" dirty="0">
              <a:solidFill>
                <a:srgbClr val="FF0000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56350" y="344488"/>
            <a:ext cx="58277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400" spc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学习爱、传播爱、收获爱，爱满天下！</a:t>
            </a:r>
            <a:endParaRPr lang="zh-CN" altLang="en-US" sz="1400" spc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132"/>
          <p:cNvSpPr txBox="1"/>
          <p:nvPr/>
        </p:nvSpPr>
        <p:spPr>
          <a:xfrm>
            <a:off x="2503477" y="463015"/>
            <a:ext cx="718504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四年级班主任与家长沟通中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遇到的主要困难情况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67" y="1987854"/>
            <a:ext cx="6739583" cy="43448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VCG41531980892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5565" y="2813050"/>
            <a:ext cx="12251055" cy="4274185"/>
          </a:xfrm>
          <a:prstGeom prst="rect">
            <a:avLst/>
          </a:prstGeom>
        </p:spPr>
      </p:pic>
      <p:cxnSp>
        <p:nvCxnSpPr>
          <p:cNvPr id="29" name="直接连接符 28"/>
          <p:cNvCxnSpPr/>
          <p:nvPr/>
        </p:nvCxnSpPr>
        <p:spPr>
          <a:xfrm>
            <a:off x="-50800" y="1064260"/>
            <a:ext cx="1220089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22250" y="340995"/>
            <a:ext cx="3530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</a:rPr>
              <a:t>妈妈笑了、春天到了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sp>
        <p:nvSpPr>
          <p:cNvPr id="15" name="AutoShape 75"/>
          <p:cNvSpPr>
            <a:spLocks noChangeArrowheads="1"/>
          </p:cNvSpPr>
          <p:nvPr/>
        </p:nvSpPr>
        <p:spPr bwMode="gray">
          <a:xfrm>
            <a:off x="454025" y="1362075"/>
            <a:ext cx="7029450" cy="241998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DFF6"/>
              </a:gs>
              <a:gs pos="90000">
                <a:srgbClr val="002774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26440" y="1630680"/>
            <a:ext cx="6602095" cy="1938020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妈妈笑了、</a:t>
            </a:r>
            <a:endParaRPr lang="zh-CN" altLang="en-US" sz="6000" b="1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春天到了！</a:t>
            </a:r>
            <a:endParaRPr lang="zh-CN" altLang="en-US" sz="6000" b="1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AutoShape 72"/>
          <p:cNvSpPr>
            <a:spLocks noChangeArrowheads="1"/>
          </p:cNvSpPr>
          <p:nvPr/>
        </p:nvSpPr>
        <p:spPr bwMode="gray">
          <a:xfrm>
            <a:off x="453390" y="4176395"/>
            <a:ext cx="6893560" cy="2185035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F01"/>
              </a:gs>
              <a:gs pos="90000">
                <a:srgbClr val="E22000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extrusionH="304800">
            <a:bevelT w="101600" prst="convex"/>
            <a:bevelB w="0" h="63500"/>
            <a:contourClr>
              <a:srgbClr val="FFE593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en-US" sz="1600" dirty="0">
              <a:solidFill>
                <a:schemeClr val="bg1"/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TextBox 14"/>
          <p:cNvSpPr txBox="1"/>
          <p:nvPr/>
        </p:nvSpPr>
        <p:spPr bwMode="auto">
          <a:xfrm>
            <a:off x="726440" y="4176395"/>
            <a:ext cx="6423025" cy="1938020"/>
          </a:xfrm>
          <a:prstGeom prst="rect">
            <a:avLst/>
          </a:prstGeom>
          <a:noFill/>
          <a:scene3d>
            <a:camera prst="orthographicFront"/>
            <a:lightRig rig="flat" dir="t"/>
          </a:scene3d>
          <a:sp3d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爸爸笑了、</a:t>
            </a:r>
            <a:endParaRPr lang="zh-CN" altLang="en-US" sz="6000" b="1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chemeClr val="bg1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花儿开了！</a:t>
            </a:r>
            <a:endParaRPr lang="zh-CN" altLang="en-US" sz="6000" b="1" dirty="0">
              <a:solidFill>
                <a:schemeClr val="bg1"/>
              </a:solidFill>
              <a:effectLst>
                <a:reflection blurRad="6350" stA="50000" endA="300" endPos="50000" dist="6000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" name="图片 19" descr="微信图片_201712141128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815" y="801019"/>
            <a:ext cx="3431540" cy="572833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222250" y="307975"/>
            <a:ext cx="5096065" cy="589280"/>
          </a:xfrm>
          <a:prstGeom prst="rect">
            <a:avLst/>
          </a:prstGeom>
          <a:gradFill>
            <a:gsLst>
              <a:gs pos="69000">
                <a:srgbClr val="1A9CB4"/>
              </a:gs>
              <a:gs pos="37000">
                <a:srgbClr val="2AAD82"/>
              </a:gs>
              <a:gs pos="1000">
                <a:srgbClr val="8BC74C"/>
              </a:gs>
              <a:gs pos="0">
                <a:srgbClr val="6EB452"/>
              </a:gs>
              <a:gs pos="95000">
                <a:srgbClr val="086CB3"/>
              </a:gs>
            </a:gsLst>
            <a:lin ang="0" scaled="0"/>
          </a:gra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2250" y="285968"/>
            <a:ext cx="4872251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为什么是</a:t>
            </a:r>
            <a:r>
              <a:rPr lang="en-US" altLang="zh-CN" sz="4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“</a:t>
            </a:r>
            <a:r>
              <a:rPr lang="zh-CN" altLang="en-US" sz="44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笑</a:t>
            </a:r>
            <a:r>
              <a:rPr lang="zh-CN" altLang="en-US" sz="4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长</a:t>
            </a:r>
            <a:r>
              <a:rPr lang="en-US" altLang="zh-CN" sz="4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”</a:t>
            </a:r>
            <a:r>
              <a:rPr lang="zh-CN" altLang="en-US" sz="44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微软雅黑" panose="020B0503020204020204" charset="-122"/>
              </a:rPr>
              <a:t>？ 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cs typeface="微软雅黑" panose="020B0503020204020204" charset="-122"/>
              </a:rPr>
              <a:t>         </a:t>
            </a:r>
            <a:endParaRPr lang="zh-CN" altLang="en-US" sz="3200" b="1" dirty="0" smtClean="0">
              <a:solidFill>
                <a:schemeClr val="bg1"/>
              </a:solidFill>
              <a:latin typeface="+mn-ea"/>
              <a:cs typeface="微软雅黑" panose="020B0503020204020204" charset="-122"/>
            </a:endParaRPr>
          </a:p>
          <a:p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 descr="微信图片_201806232239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995" y="286385"/>
            <a:ext cx="3683635" cy="6549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32"/>
          <p:cNvSpPr txBox="1"/>
          <p:nvPr/>
        </p:nvSpPr>
        <p:spPr>
          <a:xfrm>
            <a:off x="2503477" y="463011"/>
            <a:ext cx="718504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八年级班主任与家长沟通中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遇到的主要困难情况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51" y="1889922"/>
            <a:ext cx="7050098" cy="45775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>
            <a:off x="0" y="-31750"/>
            <a:ext cx="12204700" cy="779463"/>
          </a:xfrm>
          <a:custGeom>
            <a:avLst/>
            <a:gdLst>
              <a:gd name="connsiteX0" fmla="*/ 0 w 12204032"/>
              <a:gd name="connsiteY0" fmla="*/ 0 h 780346"/>
              <a:gd name="connsiteX1" fmla="*/ 242872 w 12204032"/>
              <a:gd name="connsiteY1" fmla="*/ 0 h 780346"/>
              <a:gd name="connsiteX2" fmla="*/ 619171 w 12204032"/>
              <a:gd name="connsiteY2" fmla="*/ 0 h 780346"/>
              <a:gd name="connsiteX3" fmla="*/ 4327279 w 12204032"/>
              <a:gd name="connsiteY3" fmla="*/ 0 h 780346"/>
              <a:gd name="connsiteX4" fmla="*/ 12204032 w 12204032"/>
              <a:gd name="connsiteY4" fmla="*/ 0 h 780346"/>
              <a:gd name="connsiteX5" fmla="*/ 12204032 w 12204032"/>
              <a:gd name="connsiteY5" fmla="*/ 780346 h 780346"/>
              <a:gd name="connsiteX6" fmla="*/ 9742733 w 12204032"/>
              <a:gd name="connsiteY6" fmla="*/ 780346 h 780346"/>
              <a:gd name="connsiteX7" fmla="*/ 5989671 w 12204032"/>
              <a:gd name="connsiteY7" fmla="*/ 780346 h 780346"/>
              <a:gd name="connsiteX8" fmla="*/ 4855248 w 12204032"/>
              <a:gd name="connsiteY8" fmla="*/ 780346 h 780346"/>
              <a:gd name="connsiteX9" fmla="*/ 4327279 w 12204032"/>
              <a:gd name="connsiteY9" fmla="*/ 780346 h 780346"/>
              <a:gd name="connsiteX10" fmla="*/ 1905263 w 12204032"/>
              <a:gd name="connsiteY10" fmla="*/ 780346 h 780346"/>
              <a:gd name="connsiteX11" fmla="*/ 1902024 w 12204032"/>
              <a:gd name="connsiteY11" fmla="*/ 759132 h 780346"/>
              <a:gd name="connsiteX12" fmla="*/ 1338051 w 12204032"/>
              <a:gd name="connsiteY12" fmla="*/ 299480 h 780346"/>
              <a:gd name="connsiteX13" fmla="*/ 774078 w 12204032"/>
              <a:gd name="connsiteY13" fmla="*/ 759132 h 780346"/>
              <a:gd name="connsiteX14" fmla="*/ 770839 w 12204032"/>
              <a:gd name="connsiteY14" fmla="*/ 780346 h 780346"/>
              <a:gd name="connsiteX15" fmla="*/ 619171 w 12204032"/>
              <a:gd name="connsiteY15" fmla="*/ 780346 h 780346"/>
              <a:gd name="connsiteX16" fmla="*/ 242872 w 12204032"/>
              <a:gd name="connsiteY16" fmla="*/ 780346 h 780346"/>
              <a:gd name="connsiteX17" fmla="*/ 0 w 12204032"/>
              <a:gd name="connsiteY17" fmla="*/ 780346 h 78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032" h="780346">
                <a:moveTo>
                  <a:pt x="0" y="0"/>
                </a:moveTo>
                <a:lnTo>
                  <a:pt x="242872" y="0"/>
                </a:lnTo>
                <a:lnTo>
                  <a:pt x="619171" y="0"/>
                </a:lnTo>
                <a:lnTo>
                  <a:pt x="4327279" y="0"/>
                </a:lnTo>
                <a:lnTo>
                  <a:pt x="12204032" y="0"/>
                </a:lnTo>
                <a:lnTo>
                  <a:pt x="12204032" y="780346"/>
                </a:lnTo>
                <a:lnTo>
                  <a:pt x="9742733" y="780346"/>
                </a:lnTo>
                <a:lnTo>
                  <a:pt x="5989671" y="780346"/>
                </a:lnTo>
                <a:lnTo>
                  <a:pt x="4855248" y="780346"/>
                </a:lnTo>
                <a:lnTo>
                  <a:pt x="4327279" y="780346"/>
                </a:lnTo>
                <a:lnTo>
                  <a:pt x="1905263" y="780346"/>
                </a:lnTo>
                <a:lnTo>
                  <a:pt x="1902024" y="759132"/>
                </a:lnTo>
                <a:cubicBezTo>
                  <a:pt x="1848345" y="496809"/>
                  <a:pt x="1616242" y="299480"/>
                  <a:pt x="1338051" y="299480"/>
                </a:cubicBezTo>
                <a:cubicBezTo>
                  <a:pt x="1059860" y="299480"/>
                  <a:pt x="827757" y="496809"/>
                  <a:pt x="774078" y="759132"/>
                </a:cubicBezTo>
                <a:lnTo>
                  <a:pt x="770839" y="780346"/>
                </a:lnTo>
                <a:lnTo>
                  <a:pt x="619171" y="780346"/>
                </a:lnTo>
                <a:lnTo>
                  <a:pt x="242872" y="780346"/>
                </a:lnTo>
                <a:lnTo>
                  <a:pt x="0" y="78034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4818" name="图片 1" descr="logo01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62013" y="346075"/>
            <a:ext cx="949325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9650429" y="6488668"/>
            <a:ext cx="1703070" cy="3848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3 6 5 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家长课堂</a:t>
            </a:r>
            <a:endParaRPr lang="zh-CN" altLang="zh-CN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820" name="图片 10" descr="明人家庭教育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525" y="384175"/>
            <a:ext cx="88265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AutoShape 2"/>
          <p:cNvSpPr>
            <a:spLocks noChangeArrowheads="1"/>
          </p:cNvSpPr>
          <p:nvPr/>
        </p:nvSpPr>
        <p:spPr bwMode="auto">
          <a:xfrm>
            <a:off x="2345224" y="779771"/>
            <a:ext cx="5163408" cy="767674"/>
          </a:xfrm>
          <a:prstGeom prst="roundRect">
            <a:avLst>
              <a:gd name="adj" fmla="val 11741"/>
            </a:avLst>
          </a:prstGeom>
          <a:gradFill flip="none" rotWithShape="1">
            <a:gsLst>
              <a:gs pos="0">
                <a:srgbClr val="00DFF6"/>
              </a:gs>
              <a:gs pos="90000">
                <a:srgbClr val="002774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147"/>
          <p:cNvSpPr txBox="1">
            <a:spLocks noChangeArrowheads="1"/>
          </p:cNvSpPr>
          <p:nvPr/>
        </p:nvSpPr>
        <p:spPr bwMode="auto">
          <a:xfrm>
            <a:off x="2540000" y="830580"/>
            <a:ext cx="4968875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zh-CN" altLang="en-US" sz="3600" b="1" kern="0" dirty="0">
                <a:solidFill>
                  <a:srgbClr val="FFFFFF"/>
                </a:solidFill>
                <a:latin typeface="+mn-lt"/>
                <a:ea typeface="微软雅黑" panose="020B0503020204020204" charset="-122"/>
              </a:rPr>
              <a:t>课题引领做好家校共育</a:t>
            </a:r>
            <a:endParaRPr lang="zh-CN" altLang="en-US" sz="3600" b="1" kern="0" dirty="0">
              <a:solidFill>
                <a:srgbClr val="FFFFFF"/>
              </a:solidFill>
              <a:latin typeface="+mn-lt"/>
              <a:ea typeface="微软雅黑" panose="020B050302020402020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56350" y="344488"/>
            <a:ext cx="58277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400" spc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学习爱、传播爱、收获爱，爱满天下！</a:t>
            </a:r>
            <a:endParaRPr lang="zh-CN" altLang="en-US" sz="1400" spc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家校共育牌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30" y="1663700"/>
            <a:ext cx="7002780" cy="482473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1859598" y="2106452"/>
            <a:ext cx="1979356" cy="9772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对策：</a:t>
            </a:r>
            <a:endParaRPr lang="zh-CN" altLang="en-US" sz="4800" b="1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515859" y="248755"/>
            <a:ext cx="3072765" cy="748653"/>
            <a:chOff x="4625930" y="400094"/>
            <a:chExt cx="3072765" cy="748653"/>
          </a:xfrm>
        </p:grpSpPr>
        <p:sp>
          <p:nvSpPr>
            <p:cNvPr id="26" name="椭圆 25"/>
            <p:cNvSpPr/>
            <p:nvPr/>
          </p:nvSpPr>
          <p:spPr>
            <a:xfrm>
              <a:off x="5630422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1" name="TextBox 132"/>
            <p:cNvSpPr txBox="1"/>
            <p:nvPr/>
          </p:nvSpPr>
          <p:spPr>
            <a:xfrm>
              <a:off x="4625930" y="400094"/>
              <a:ext cx="307276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小学教育阶段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86535" y="3467735"/>
            <a:ext cx="944372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6000" dirty="0">
                <a:solidFill>
                  <a:schemeClr val="bg2">
                    <a:lumMod val="9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2</a:t>
            </a:r>
            <a:r>
              <a:rPr lang="zh-CN" altLang="en-US" sz="6000" dirty="0">
                <a:solidFill>
                  <a:schemeClr val="bg2">
                    <a:lumMod val="9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、</a:t>
            </a:r>
            <a:r>
              <a:rPr lang="zh-CN" altLang="zh-CN" sz="6000" dirty="0">
                <a:solidFill>
                  <a:schemeClr val="bg2">
                    <a:lumMod val="9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“亲子如是”而不是</a:t>
            </a:r>
            <a:endParaRPr lang="zh-CN" altLang="zh-CN" sz="6000" dirty="0">
              <a:solidFill>
                <a:schemeClr val="bg2">
                  <a:lumMod val="9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r>
              <a:rPr lang="zh-CN" altLang="zh-CN" sz="6000" dirty="0">
                <a:solidFill>
                  <a:schemeClr val="bg2">
                    <a:lumMod val="9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“亲子如想”。</a:t>
            </a:r>
            <a:endParaRPr lang="zh-CN" altLang="en-US" sz="600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10" y="2311695"/>
            <a:ext cx="7992580" cy="34825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7" name="TextBox 132"/>
          <p:cNvSpPr txBox="1"/>
          <p:nvPr/>
        </p:nvSpPr>
        <p:spPr>
          <a:xfrm>
            <a:off x="2598727" y="522804"/>
            <a:ext cx="718504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四年级学生认为人生中</a:t>
            </a:r>
            <a:endParaRPr lang="en-US" altLang="zh-CN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最重要的事情的情况</a:t>
            </a:r>
            <a:endParaRPr lang="en-US" altLang="zh-CN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32"/>
          <p:cNvSpPr txBox="1"/>
          <p:nvPr/>
        </p:nvSpPr>
        <p:spPr>
          <a:xfrm>
            <a:off x="2685087" y="437923"/>
            <a:ext cx="718504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四年级男女学生最希望</a:t>
            </a:r>
            <a:endParaRPr lang="en-US" altLang="zh-CN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家长关注的方面</a:t>
            </a:r>
            <a:endParaRPr lang="en-US" altLang="zh-CN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46" y="1981200"/>
            <a:ext cx="8110508" cy="45089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3939541" y="487681"/>
            <a:ext cx="5069205" cy="908049"/>
            <a:chOff x="4680056" y="545175"/>
            <a:chExt cx="2878667" cy="603572"/>
          </a:xfrm>
        </p:grpSpPr>
        <p:sp>
          <p:nvSpPr>
            <p:cNvPr id="96" name="椭圆 95"/>
            <p:cNvSpPr/>
            <p:nvPr/>
          </p:nvSpPr>
          <p:spPr>
            <a:xfrm>
              <a:off x="5662807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1" name="TextBox 132"/>
            <p:cNvSpPr txBox="1"/>
            <p:nvPr/>
          </p:nvSpPr>
          <p:spPr>
            <a:xfrm>
              <a:off x="4680056" y="545175"/>
              <a:ext cx="2878667" cy="42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小学阶段家长该怎么做？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64590" y="1230630"/>
            <a:ext cx="9568815" cy="6000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1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、小学看着走，时时搭把手！</a:t>
            </a:r>
            <a:endParaRPr lang="en-US" altLang="zh-CN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2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、小学一至四年级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--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顽皮是宝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   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--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诚心诚意地陪玩；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   家长要做到：指导、规范、交流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3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、小学五至六年级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--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最脆弱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   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--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真真切切地喜欢；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   家长要做到：保护、理解、包容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4248205" y="366491"/>
            <a:ext cx="3072765" cy="692885"/>
            <a:chOff x="4625930" y="455862"/>
            <a:chExt cx="3072765" cy="692885"/>
          </a:xfrm>
        </p:grpSpPr>
        <p:sp>
          <p:nvSpPr>
            <p:cNvPr id="27" name="椭圆 26"/>
            <p:cNvSpPr/>
            <p:nvPr/>
          </p:nvSpPr>
          <p:spPr>
            <a:xfrm>
              <a:off x="5630422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2" name="TextBox 132"/>
            <p:cNvSpPr txBox="1"/>
            <p:nvPr/>
          </p:nvSpPr>
          <p:spPr>
            <a:xfrm>
              <a:off x="4625930" y="455862"/>
              <a:ext cx="3072765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中学教育阶段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33" name="Freeform: Shape 3"/>
          <p:cNvSpPr/>
          <p:nvPr/>
        </p:nvSpPr>
        <p:spPr bwMode="auto">
          <a:xfrm>
            <a:off x="2799996" y="4861718"/>
            <a:ext cx="2984999" cy="129404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4" name="Freeform: Shape 4"/>
          <p:cNvSpPr/>
          <p:nvPr/>
        </p:nvSpPr>
        <p:spPr bwMode="auto">
          <a:xfrm>
            <a:off x="5741096" y="4861718"/>
            <a:ext cx="2984999" cy="129404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5" name="Freeform: Shape 5"/>
          <p:cNvSpPr/>
          <p:nvPr/>
        </p:nvSpPr>
        <p:spPr bwMode="auto">
          <a:xfrm>
            <a:off x="3384163" y="1639949"/>
            <a:ext cx="4801660" cy="3231724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6" name="Freeform: Shape 6"/>
          <p:cNvSpPr/>
          <p:nvPr/>
        </p:nvSpPr>
        <p:spPr bwMode="auto">
          <a:xfrm>
            <a:off x="3401046" y="1656539"/>
            <a:ext cx="4771272" cy="3198543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Freeform: Shape 7"/>
          <p:cNvSpPr/>
          <p:nvPr/>
        </p:nvSpPr>
        <p:spPr bwMode="auto">
          <a:xfrm>
            <a:off x="3401046" y="4719045"/>
            <a:ext cx="4771272" cy="136038"/>
          </a:xfrm>
          <a:custGeom>
            <a:avLst/>
            <a:gdLst>
              <a:gd name="T0" fmla="*/ 1414 w 1414"/>
              <a:gd name="T1" fmla="*/ 0 h 41"/>
              <a:gd name="T2" fmla="*/ 1396 w 1414"/>
              <a:gd name="T3" fmla="*/ 9 h 41"/>
              <a:gd name="T4" fmla="*/ 18 w 1414"/>
              <a:gd name="T5" fmla="*/ 9 h 41"/>
              <a:gd name="T6" fmla="*/ 0 w 1414"/>
              <a:gd name="T7" fmla="*/ 0 h 41"/>
              <a:gd name="T8" fmla="*/ 0 w 1414"/>
              <a:gd name="T9" fmla="*/ 1 h 41"/>
              <a:gd name="T10" fmla="*/ 40 w 1414"/>
              <a:gd name="T11" fmla="*/ 41 h 41"/>
              <a:gd name="T12" fmla="*/ 1373 w 1414"/>
              <a:gd name="T13" fmla="*/ 41 h 41"/>
              <a:gd name="T14" fmla="*/ 1414 w 1414"/>
              <a:gd name="T15" fmla="*/ 1 h 41"/>
              <a:gd name="T16" fmla="*/ 1414 w 1414"/>
              <a:gd name="T1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41">
                <a:moveTo>
                  <a:pt x="1414" y="0"/>
                </a:moveTo>
                <a:cubicBezTo>
                  <a:pt x="1409" y="6"/>
                  <a:pt x="1403" y="9"/>
                  <a:pt x="1396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0" y="9"/>
                  <a:pt x="4" y="6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23"/>
                  <a:pt x="18" y="41"/>
                  <a:pt x="40" y="41"/>
                </a:cubicBezTo>
                <a:cubicBezTo>
                  <a:pt x="1373" y="41"/>
                  <a:pt x="1373" y="41"/>
                  <a:pt x="1373" y="41"/>
                </a:cubicBezTo>
                <a:cubicBezTo>
                  <a:pt x="1396" y="41"/>
                  <a:pt x="1414" y="23"/>
                  <a:pt x="1414" y="1"/>
                </a:cubicBezTo>
                <a:lnTo>
                  <a:pt x="1414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Rectangle 8"/>
          <p:cNvSpPr/>
          <p:nvPr/>
        </p:nvSpPr>
        <p:spPr bwMode="auto">
          <a:xfrm>
            <a:off x="2799996" y="4808628"/>
            <a:ext cx="5926101" cy="106177"/>
          </a:xfrm>
          <a:prstGeom prst="rect">
            <a:avLst/>
          </a:prstGeom>
          <a:solidFill>
            <a:srgbClr val="D2D6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9" name="Freeform: Shape 9"/>
          <p:cNvSpPr/>
          <p:nvPr/>
        </p:nvSpPr>
        <p:spPr bwMode="auto">
          <a:xfrm>
            <a:off x="5335892" y="4808629"/>
            <a:ext cx="850928" cy="59723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513672" y="5222656"/>
            <a:ext cx="4848275" cy="14198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理想：</a:t>
            </a:r>
            <a:r>
              <a:rPr lang="zh-CN" altLang="zh-CN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懂事、自律</a:t>
            </a:r>
            <a:endParaRPr lang="en-US" altLang="zh-CN" sz="3600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      </a:t>
            </a:r>
            <a:r>
              <a:rPr lang="zh-CN" altLang="zh-CN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以学为主</a:t>
            </a:r>
            <a:endParaRPr lang="zh-CN" altLang="zh-CN" sz="3600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75705" y="5217795"/>
            <a:ext cx="5341620" cy="141986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现实：</a:t>
            </a:r>
            <a:r>
              <a:rPr lang="zh-CN" altLang="zh-CN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手机诱惑</a:t>
            </a:r>
            <a:endParaRPr lang="en-US" altLang="zh-CN" sz="3600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      </a:t>
            </a:r>
            <a:r>
              <a:rPr lang="zh-CN" altLang="zh-CN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学习苦、累、烦</a:t>
            </a:r>
            <a:endParaRPr lang="zh-CN" altLang="en-US" sz="6000" b="1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52" y="1864422"/>
            <a:ext cx="4474082" cy="26467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3939541" y="487681"/>
            <a:ext cx="5069205" cy="908049"/>
            <a:chOff x="4680056" y="545175"/>
            <a:chExt cx="2878667" cy="603572"/>
          </a:xfrm>
        </p:grpSpPr>
        <p:sp>
          <p:nvSpPr>
            <p:cNvPr id="96" name="椭圆 95"/>
            <p:cNvSpPr/>
            <p:nvPr/>
          </p:nvSpPr>
          <p:spPr>
            <a:xfrm>
              <a:off x="5662807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1" name="TextBox 132"/>
            <p:cNvSpPr txBox="1"/>
            <p:nvPr/>
          </p:nvSpPr>
          <p:spPr>
            <a:xfrm>
              <a:off x="4680056" y="545175"/>
              <a:ext cx="2878667" cy="42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中学阶段教育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13155" y="1765935"/>
            <a:ext cx="956881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0000"/>
              </a:lnSpc>
            </a:pP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</p:txBody>
      </p:sp>
      <p:pic>
        <p:nvPicPr>
          <p:cNvPr id="3" name="图片 2" descr="微信图片_201810291426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9515" y="1196340"/>
            <a:ext cx="7305040" cy="5471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3939541" y="487681"/>
            <a:ext cx="5069205" cy="908049"/>
            <a:chOff x="4680056" y="545175"/>
            <a:chExt cx="2878667" cy="603572"/>
          </a:xfrm>
        </p:grpSpPr>
        <p:sp>
          <p:nvSpPr>
            <p:cNvPr id="96" name="椭圆 95"/>
            <p:cNvSpPr/>
            <p:nvPr/>
          </p:nvSpPr>
          <p:spPr>
            <a:xfrm>
              <a:off x="5662807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1" name="TextBox 132"/>
            <p:cNvSpPr txBox="1"/>
            <p:nvPr/>
          </p:nvSpPr>
          <p:spPr>
            <a:xfrm>
              <a:off x="4680056" y="545175"/>
              <a:ext cx="2878667" cy="42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中学阶段家长该怎么做？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13155" y="1765935"/>
            <a:ext cx="956881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1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、中学要放手，筝飞线在手！</a:t>
            </a:r>
            <a:endParaRPr lang="en-US" altLang="zh-CN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2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、中学阶段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--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树立信念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   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--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实实在在地相信；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   家长要做到：支持、尊重、友善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132"/>
          <p:cNvSpPr txBox="1"/>
          <p:nvPr/>
        </p:nvSpPr>
        <p:spPr>
          <a:xfrm>
            <a:off x="1943100" y="594360"/>
            <a:ext cx="8825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八年级学生认为人生中</a:t>
            </a:r>
            <a:endParaRPr lang="en-US" altLang="zh-CN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最重要的事情的情况</a:t>
            </a:r>
            <a:endParaRPr lang="en-US" altLang="zh-CN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67" y="2298958"/>
            <a:ext cx="7629006" cy="37911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flipV="1">
            <a:off x="2998824" y="1045933"/>
            <a:ext cx="5721350" cy="3649413"/>
          </a:xfrm>
          <a:prstGeom prst="triangle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243299" y="5552613"/>
            <a:ext cx="52324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3262349" y="4276263"/>
            <a:ext cx="882650" cy="127635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954624" y="1421495"/>
            <a:ext cx="882650" cy="127635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7527736" y="4270996"/>
            <a:ext cx="928913" cy="1281618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5821399" y="1421496"/>
            <a:ext cx="939800" cy="1276349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434795" y="2341649"/>
            <a:ext cx="101155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张海山锐谐体" panose="02000000000000000000" charset="-122"/>
                <a:ea typeface="张海山锐谐体" panose="02000000000000000000" charset="-122"/>
                <a:sym typeface="FZHei-B01S" panose="02010601030101010101" pitchFamily="2" charset="-122"/>
              </a:rPr>
              <a:t>1</a:t>
            </a:r>
            <a:endParaRPr lang="en-US" altLang="zh-CN" sz="9600" dirty="0">
              <a:solidFill>
                <a:schemeClr val="bg1"/>
              </a:solidFill>
              <a:latin typeface="张海山锐谐体" panose="02000000000000000000" charset="-122"/>
              <a:ea typeface="张海山锐谐体" panose="02000000000000000000" charset="-122"/>
              <a:sym typeface="FZHei-B01S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57080" y="3633518"/>
            <a:ext cx="627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家庭教育理想与现实的思考</a:t>
            </a:r>
            <a:endParaRPr lang="zh-CN" altLang="en-US" sz="40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split orient="vert"/>
      </p:transition>
    </mc:Choice>
    <mc:Fallback>
      <p:transition spd="slow" advTm="0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132"/>
          <p:cNvSpPr txBox="1"/>
          <p:nvPr/>
        </p:nvSpPr>
        <p:spPr>
          <a:xfrm>
            <a:off x="2598727" y="455068"/>
            <a:ext cx="718504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八年级男女学生最希望</a:t>
            </a:r>
            <a:endParaRPr lang="en-US" altLang="zh-CN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家长关注的方面</a:t>
            </a:r>
            <a:endParaRPr lang="en-US" altLang="zh-CN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  <p:pic>
        <p:nvPicPr>
          <p:cNvPr id="90" name="图片 8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7" y="1771649"/>
            <a:ext cx="7986713" cy="475463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>
            <a:off x="0" y="-31750"/>
            <a:ext cx="12204700" cy="779463"/>
          </a:xfrm>
          <a:custGeom>
            <a:avLst/>
            <a:gdLst>
              <a:gd name="connsiteX0" fmla="*/ 0 w 12204032"/>
              <a:gd name="connsiteY0" fmla="*/ 0 h 780346"/>
              <a:gd name="connsiteX1" fmla="*/ 242872 w 12204032"/>
              <a:gd name="connsiteY1" fmla="*/ 0 h 780346"/>
              <a:gd name="connsiteX2" fmla="*/ 619171 w 12204032"/>
              <a:gd name="connsiteY2" fmla="*/ 0 h 780346"/>
              <a:gd name="connsiteX3" fmla="*/ 4327279 w 12204032"/>
              <a:gd name="connsiteY3" fmla="*/ 0 h 780346"/>
              <a:gd name="connsiteX4" fmla="*/ 12204032 w 12204032"/>
              <a:gd name="connsiteY4" fmla="*/ 0 h 780346"/>
              <a:gd name="connsiteX5" fmla="*/ 12204032 w 12204032"/>
              <a:gd name="connsiteY5" fmla="*/ 780346 h 780346"/>
              <a:gd name="connsiteX6" fmla="*/ 9742733 w 12204032"/>
              <a:gd name="connsiteY6" fmla="*/ 780346 h 780346"/>
              <a:gd name="connsiteX7" fmla="*/ 5989671 w 12204032"/>
              <a:gd name="connsiteY7" fmla="*/ 780346 h 780346"/>
              <a:gd name="connsiteX8" fmla="*/ 4855248 w 12204032"/>
              <a:gd name="connsiteY8" fmla="*/ 780346 h 780346"/>
              <a:gd name="connsiteX9" fmla="*/ 4327279 w 12204032"/>
              <a:gd name="connsiteY9" fmla="*/ 780346 h 780346"/>
              <a:gd name="connsiteX10" fmla="*/ 1905263 w 12204032"/>
              <a:gd name="connsiteY10" fmla="*/ 780346 h 780346"/>
              <a:gd name="connsiteX11" fmla="*/ 1902024 w 12204032"/>
              <a:gd name="connsiteY11" fmla="*/ 759132 h 780346"/>
              <a:gd name="connsiteX12" fmla="*/ 1338051 w 12204032"/>
              <a:gd name="connsiteY12" fmla="*/ 299480 h 780346"/>
              <a:gd name="connsiteX13" fmla="*/ 774078 w 12204032"/>
              <a:gd name="connsiteY13" fmla="*/ 759132 h 780346"/>
              <a:gd name="connsiteX14" fmla="*/ 770839 w 12204032"/>
              <a:gd name="connsiteY14" fmla="*/ 780346 h 780346"/>
              <a:gd name="connsiteX15" fmla="*/ 619171 w 12204032"/>
              <a:gd name="connsiteY15" fmla="*/ 780346 h 780346"/>
              <a:gd name="connsiteX16" fmla="*/ 242872 w 12204032"/>
              <a:gd name="connsiteY16" fmla="*/ 780346 h 780346"/>
              <a:gd name="connsiteX17" fmla="*/ 0 w 12204032"/>
              <a:gd name="connsiteY17" fmla="*/ 780346 h 78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032" h="780346">
                <a:moveTo>
                  <a:pt x="0" y="0"/>
                </a:moveTo>
                <a:lnTo>
                  <a:pt x="242872" y="0"/>
                </a:lnTo>
                <a:lnTo>
                  <a:pt x="619171" y="0"/>
                </a:lnTo>
                <a:lnTo>
                  <a:pt x="4327279" y="0"/>
                </a:lnTo>
                <a:lnTo>
                  <a:pt x="12204032" y="0"/>
                </a:lnTo>
                <a:lnTo>
                  <a:pt x="12204032" y="780346"/>
                </a:lnTo>
                <a:lnTo>
                  <a:pt x="9742733" y="780346"/>
                </a:lnTo>
                <a:lnTo>
                  <a:pt x="5989671" y="780346"/>
                </a:lnTo>
                <a:lnTo>
                  <a:pt x="4855248" y="780346"/>
                </a:lnTo>
                <a:lnTo>
                  <a:pt x="4327279" y="780346"/>
                </a:lnTo>
                <a:lnTo>
                  <a:pt x="1905263" y="780346"/>
                </a:lnTo>
                <a:lnTo>
                  <a:pt x="1902024" y="759132"/>
                </a:lnTo>
                <a:cubicBezTo>
                  <a:pt x="1848345" y="496809"/>
                  <a:pt x="1616242" y="299480"/>
                  <a:pt x="1338051" y="299480"/>
                </a:cubicBezTo>
                <a:cubicBezTo>
                  <a:pt x="1059860" y="299480"/>
                  <a:pt x="827757" y="496809"/>
                  <a:pt x="774078" y="759132"/>
                </a:cubicBezTo>
                <a:lnTo>
                  <a:pt x="770839" y="780346"/>
                </a:lnTo>
                <a:lnTo>
                  <a:pt x="619171" y="780346"/>
                </a:lnTo>
                <a:lnTo>
                  <a:pt x="242872" y="780346"/>
                </a:lnTo>
                <a:lnTo>
                  <a:pt x="0" y="78034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6386" name="图片 1" descr="logo01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62013" y="346075"/>
            <a:ext cx="949325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9650429" y="6488668"/>
            <a:ext cx="1703070" cy="38481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3 6 5 </a:t>
            </a:r>
            <a:r>
              <a:rPr lang="zh-CN" altLang="en-US" dirty="0" smtClea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家长课堂</a:t>
            </a:r>
            <a:endParaRPr lang="zh-CN" altLang="zh-CN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388" name="图片 10" descr="明人家庭教育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525" y="384175"/>
            <a:ext cx="88265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示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-427123">
            <a:off x="447675" y="230188"/>
            <a:ext cx="11339513" cy="639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2336423" y="779770"/>
            <a:ext cx="2613646" cy="767674"/>
          </a:xfrm>
          <a:prstGeom prst="roundRect">
            <a:avLst>
              <a:gd name="adj" fmla="val 11741"/>
            </a:avLst>
          </a:prstGeom>
          <a:gradFill flip="none" rotWithShape="1">
            <a:gsLst>
              <a:gs pos="0">
                <a:srgbClr val="00DFF6"/>
              </a:gs>
              <a:gs pos="90000">
                <a:srgbClr val="002774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TextBox 147"/>
          <p:cNvSpPr txBox="1">
            <a:spLocks noChangeArrowheads="1"/>
          </p:cNvSpPr>
          <p:nvPr/>
        </p:nvSpPr>
        <p:spPr bwMode="auto">
          <a:xfrm>
            <a:off x="2532063" y="830263"/>
            <a:ext cx="7956550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3600" b="1" kern="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五大关系</a:t>
            </a:r>
            <a:endParaRPr lang="zh-CN" altLang="en-US" sz="3600" b="1" kern="0" dirty="0">
              <a:solidFill>
                <a:srgbClr val="FFFF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56350" y="344488"/>
            <a:ext cx="582771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zh-CN" altLang="en-US" sz="1400" spc="10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学习爱、传播爱、收获爱，爱满天下！</a:t>
            </a:r>
            <a:endParaRPr lang="zh-CN" altLang="en-US" sz="1400" spc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>
            <a:off x="0" y="-31750"/>
            <a:ext cx="12204700" cy="779463"/>
          </a:xfrm>
          <a:custGeom>
            <a:avLst/>
            <a:gdLst>
              <a:gd name="connsiteX0" fmla="*/ 0 w 12204032"/>
              <a:gd name="connsiteY0" fmla="*/ 0 h 780346"/>
              <a:gd name="connsiteX1" fmla="*/ 242872 w 12204032"/>
              <a:gd name="connsiteY1" fmla="*/ 0 h 780346"/>
              <a:gd name="connsiteX2" fmla="*/ 619171 w 12204032"/>
              <a:gd name="connsiteY2" fmla="*/ 0 h 780346"/>
              <a:gd name="connsiteX3" fmla="*/ 4327279 w 12204032"/>
              <a:gd name="connsiteY3" fmla="*/ 0 h 780346"/>
              <a:gd name="connsiteX4" fmla="*/ 12204032 w 12204032"/>
              <a:gd name="connsiteY4" fmla="*/ 0 h 780346"/>
              <a:gd name="connsiteX5" fmla="*/ 12204032 w 12204032"/>
              <a:gd name="connsiteY5" fmla="*/ 780346 h 780346"/>
              <a:gd name="connsiteX6" fmla="*/ 9742733 w 12204032"/>
              <a:gd name="connsiteY6" fmla="*/ 780346 h 780346"/>
              <a:gd name="connsiteX7" fmla="*/ 5989671 w 12204032"/>
              <a:gd name="connsiteY7" fmla="*/ 780346 h 780346"/>
              <a:gd name="connsiteX8" fmla="*/ 4855248 w 12204032"/>
              <a:gd name="connsiteY8" fmla="*/ 780346 h 780346"/>
              <a:gd name="connsiteX9" fmla="*/ 4327279 w 12204032"/>
              <a:gd name="connsiteY9" fmla="*/ 780346 h 780346"/>
              <a:gd name="connsiteX10" fmla="*/ 1905263 w 12204032"/>
              <a:gd name="connsiteY10" fmla="*/ 780346 h 780346"/>
              <a:gd name="connsiteX11" fmla="*/ 1902024 w 12204032"/>
              <a:gd name="connsiteY11" fmla="*/ 759132 h 780346"/>
              <a:gd name="connsiteX12" fmla="*/ 1338051 w 12204032"/>
              <a:gd name="connsiteY12" fmla="*/ 299480 h 780346"/>
              <a:gd name="connsiteX13" fmla="*/ 774078 w 12204032"/>
              <a:gd name="connsiteY13" fmla="*/ 759132 h 780346"/>
              <a:gd name="connsiteX14" fmla="*/ 770839 w 12204032"/>
              <a:gd name="connsiteY14" fmla="*/ 780346 h 780346"/>
              <a:gd name="connsiteX15" fmla="*/ 619171 w 12204032"/>
              <a:gd name="connsiteY15" fmla="*/ 780346 h 780346"/>
              <a:gd name="connsiteX16" fmla="*/ 242872 w 12204032"/>
              <a:gd name="connsiteY16" fmla="*/ 780346 h 780346"/>
              <a:gd name="connsiteX17" fmla="*/ 0 w 12204032"/>
              <a:gd name="connsiteY17" fmla="*/ 780346 h 78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032" h="780346">
                <a:moveTo>
                  <a:pt x="0" y="0"/>
                </a:moveTo>
                <a:lnTo>
                  <a:pt x="242872" y="0"/>
                </a:lnTo>
                <a:lnTo>
                  <a:pt x="619171" y="0"/>
                </a:lnTo>
                <a:lnTo>
                  <a:pt x="4327279" y="0"/>
                </a:lnTo>
                <a:lnTo>
                  <a:pt x="12204032" y="0"/>
                </a:lnTo>
                <a:lnTo>
                  <a:pt x="12204032" y="780346"/>
                </a:lnTo>
                <a:lnTo>
                  <a:pt x="9742733" y="780346"/>
                </a:lnTo>
                <a:lnTo>
                  <a:pt x="5989671" y="780346"/>
                </a:lnTo>
                <a:lnTo>
                  <a:pt x="4855248" y="780346"/>
                </a:lnTo>
                <a:lnTo>
                  <a:pt x="4327279" y="780346"/>
                </a:lnTo>
                <a:lnTo>
                  <a:pt x="1905263" y="780346"/>
                </a:lnTo>
                <a:lnTo>
                  <a:pt x="1902024" y="759132"/>
                </a:lnTo>
                <a:cubicBezTo>
                  <a:pt x="1848345" y="496809"/>
                  <a:pt x="1616242" y="299480"/>
                  <a:pt x="1338051" y="299480"/>
                </a:cubicBezTo>
                <a:cubicBezTo>
                  <a:pt x="1059860" y="299480"/>
                  <a:pt x="827757" y="496809"/>
                  <a:pt x="774078" y="759132"/>
                </a:cubicBezTo>
                <a:lnTo>
                  <a:pt x="770839" y="780346"/>
                </a:lnTo>
                <a:lnTo>
                  <a:pt x="619171" y="780346"/>
                </a:lnTo>
                <a:lnTo>
                  <a:pt x="242872" y="780346"/>
                </a:lnTo>
                <a:lnTo>
                  <a:pt x="0" y="78034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8674" name="图片 1" descr="logo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62013" y="346075"/>
            <a:ext cx="949325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9650429" y="6488668"/>
            <a:ext cx="1718740" cy="369332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3 6 5 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家长课堂</a:t>
            </a:r>
            <a:endParaRPr lang="zh-CN" altLang="zh-CN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8676" name="图片 10" descr="明人家庭教育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525" y="384175"/>
            <a:ext cx="882650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7"/>
          <p:cNvGrpSpPr/>
          <p:nvPr/>
        </p:nvGrpSpPr>
        <p:grpSpPr bwMode="auto">
          <a:xfrm>
            <a:off x="8445500" y="4589463"/>
            <a:ext cx="2127250" cy="968375"/>
            <a:chOff x="0" y="0"/>
            <a:chExt cx="2128175" cy="1161629"/>
          </a:xfrm>
        </p:grpSpPr>
        <p:grpSp>
          <p:nvGrpSpPr>
            <p:cNvPr id="28709" name="Group 8"/>
            <p:cNvGrpSpPr/>
            <p:nvPr/>
          </p:nvGrpSpPr>
          <p:grpSpPr bwMode="auto">
            <a:xfrm>
              <a:off x="0" y="0"/>
              <a:ext cx="2128175" cy="1161629"/>
              <a:chOff x="0" y="0"/>
              <a:chExt cx="1680" cy="917"/>
            </a:xfrm>
          </p:grpSpPr>
          <p:sp>
            <p:nvSpPr>
              <p:cNvPr id="28711" name="Oval 3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1680" cy="773"/>
              </a:xfrm>
              <a:prstGeom prst="ellipse">
                <a:avLst/>
              </a:prstGeom>
              <a:gradFill rotWithShape="0">
                <a:gsLst>
                  <a:gs pos="0">
                    <a:srgbClr val="336699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Calibri" panose="020F0502020204030204" pitchFamily="34" charset="0"/>
                </a:endParaRPr>
              </a:p>
            </p:txBody>
          </p:sp>
          <p:pic>
            <p:nvPicPr>
              <p:cNvPr id="28712" name="Picture 4" descr="图形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6" y="1"/>
                <a:ext cx="1367" cy="6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8710" name="TextBox 1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0082" y="49639"/>
              <a:ext cx="1750313" cy="743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2"/>
          <p:cNvGrpSpPr/>
          <p:nvPr/>
        </p:nvGrpSpPr>
        <p:grpSpPr bwMode="auto">
          <a:xfrm>
            <a:off x="6461125" y="4105275"/>
            <a:ext cx="2128838" cy="968375"/>
            <a:chOff x="0" y="0"/>
            <a:chExt cx="2128175" cy="1161629"/>
          </a:xfrm>
        </p:grpSpPr>
        <p:grpSp>
          <p:nvGrpSpPr>
            <p:cNvPr id="28705" name="Group 13"/>
            <p:cNvGrpSpPr/>
            <p:nvPr/>
          </p:nvGrpSpPr>
          <p:grpSpPr bwMode="auto">
            <a:xfrm>
              <a:off x="0" y="0"/>
              <a:ext cx="2128175" cy="1161629"/>
              <a:chOff x="0" y="0"/>
              <a:chExt cx="1680" cy="917"/>
            </a:xfrm>
          </p:grpSpPr>
          <p:sp>
            <p:nvSpPr>
              <p:cNvPr id="28707" name="Oval 3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1680" cy="773"/>
              </a:xfrm>
              <a:prstGeom prst="ellipse">
                <a:avLst/>
              </a:prstGeom>
              <a:gradFill rotWithShape="0">
                <a:gsLst>
                  <a:gs pos="0">
                    <a:srgbClr val="336699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Calibri" panose="020F0502020204030204" pitchFamily="34" charset="0"/>
                </a:endParaRPr>
              </a:p>
            </p:txBody>
          </p:sp>
          <p:pic>
            <p:nvPicPr>
              <p:cNvPr id="28708" name="Picture 4" descr="图形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9" y="-1"/>
                <a:ext cx="1366" cy="6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8706" name="TextBox 43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48379" y="53130"/>
              <a:ext cx="1749007" cy="737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0" name="Group 17"/>
          <p:cNvGrpSpPr/>
          <p:nvPr/>
        </p:nvGrpSpPr>
        <p:grpSpPr bwMode="auto">
          <a:xfrm>
            <a:off x="4478338" y="3617913"/>
            <a:ext cx="2135187" cy="968375"/>
            <a:chOff x="0" y="0"/>
            <a:chExt cx="2135872" cy="1161629"/>
          </a:xfrm>
        </p:grpSpPr>
        <p:grpSp>
          <p:nvGrpSpPr>
            <p:cNvPr id="28701" name="Group 18"/>
            <p:cNvGrpSpPr/>
            <p:nvPr/>
          </p:nvGrpSpPr>
          <p:grpSpPr bwMode="auto">
            <a:xfrm>
              <a:off x="0" y="0"/>
              <a:ext cx="2128175" cy="1161629"/>
              <a:chOff x="0" y="0"/>
              <a:chExt cx="1680" cy="917"/>
            </a:xfrm>
          </p:grpSpPr>
          <p:sp>
            <p:nvSpPr>
              <p:cNvPr id="28703" name="Oval 3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1680" cy="773"/>
              </a:xfrm>
              <a:prstGeom prst="ellipse">
                <a:avLst/>
              </a:prstGeom>
              <a:gradFill rotWithShape="0">
                <a:gsLst>
                  <a:gs pos="0">
                    <a:srgbClr val="336699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Calibri" panose="020F0502020204030204" pitchFamily="34" charset="0"/>
                </a:endParaRPr>
              </a:p>
            </p:txBody>
          </p:sp>
          <p:pic>
            <p:nvPicPr>
              <p:cNvPr id="28704" name="Picture 4" descr="图形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0" y="-2"/>
                <a:ext cx="1367" cy="6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8702" name="TextBox 48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86775" y="52114"/>
              <a:ext cx="1750113" cy="743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" name="Group 22"/>
          <p:cNvGrpSpPr/>
          <p:nvPr/>
        </p:nvGrpSpPr>
        <p:grpSpPr bwMode="auto">
          <a:xfrm>
            <a:off x="2493963" y="3132138"/>
            <a:ext cx="2128837" cy="966787"/>
            <a:chOff x="0" y="0"/>
            <a:chExt cx="2128175" cy="1161629"/>
          </a:xfrm>
        </p:grpSpPr>
        <p:grpSp>
          <p:nvGrpSpPr>
            <p:cNvPr id="28697" name="Group 23"/>
            <p:cNvGrpSpPr/>
            <p:nvPr/>
          </p:nvGrpSpPr>
          <p:grpSpPr bwMode="auto">
            <a:xfrm>
              <a:off x="0" y="0"/>
              <a:ext cx="2128175" cy="1161629"/>
              <a:chOff x="0" y="0"/>
              <a:chExt cx="1680" cy="917"/>
            </a:xfrm>
          </p:grpSpPr>
          <p:sp>
            <p:nvSpPr>
              <p:cNvPr id="28699" name="Oval 3"/>
              <p:cNvSpPr>
                <a:spLocks noChangeArrowheads="1"/>
              </p:cNvSpPr>
              <p:nvPr/>
            </p:nvSpPr>
            <p:spPr bwMode="auto">
              <a:xfrm>
                <a:off x="0" y="144"/>
                <a:ext cx="1680" cy="773"/>
              </a:xfrm>
              <a:prstGeom prst="ellipse">
                <a:avLst/>
              </a:prstGeom>
              <a:gradFill rotWithShape="0">
                <a:gsLst>
                  <a:gs pos="0">
                    <a:srgbClr val="336699"/>
                  </a:gs>
                  <a:gs pos="10000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</a:ln>
            </p:spPr>
            <p:txBody>
              <a:bodyPr wrap="none" anchor="ctr"/>
              <a:lstStyle/>
              <a:p>
                <a:endParaRPr lang="zh-CN" altLang="en-US">
                  <a:latin typeface="Calibri" panose="020F0502020204030204" pitchFamily="34" charset="0"/>
                </a:endParaRPr>
              </a:p>
            </p:txBody>
          </p:sp>
          <p:pic>
            <p:nvPicPr>
              <p:cNvPr id="28700" name="Picture 4" descr="图形1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48" y="0"/>
                <a:ext cx="1367" cy="6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8698" name="TextBox 53"/>
            <p:cNvPicPr>
              <a:picLocks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06882" y="49580"/>
              <a:ext cx="1755102" cy="74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" name="Group 27"/>
          <p:cNvGrpSpPr/>
          <p:nvPr/>
        </p:nvGrpSpPr>
        <p:grpSpPr bwMode="auto">
          <a:xfrm>
            <a:off x="4011613" y="3397250"/>
            <a:ext cx="738187" cy="517525"/>
            <a:chOff x="0" y="0"/>
            <a:chExt cx="465" cy="392"/>
          </a:xfrm>
        </p:grpSpPr>
        <p:pic>
          <p:nvPicPr>
            <p:cNvPr id="28695" name="左箭头 58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0" y="0"/>
              <a:ext cx="465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96" name="Text Box 29"/>
            <p:cNvSpPr txBox="1">
              <a:spLocks noChangeArrowheads="1"/>
            </p:cNvSpPr>
            <p:nvPr/>
          </p:nvSpPr>
          <p:spPr bwMode="auto">
            <a:xfrm rot="1315775">
              <a:off x="100" y="146"/>
              <a:ext cx="319" cy="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5" name="Group 30"/>
          <p:cNvGrpSpPr/>
          <p:nvPr/>
        </p:nvGrpSpPr>
        <p:grpSpPr bwMode="auto">
          <a:xfrm>
            <a:off x="6022975" y="3890963"/>
            <a:ext cx="738188" cy="515937"/>
            <a:chOff x="0" y="0"/>
            <a:chExt cx="465" cy="391"/>
          </a:xfrm>
        </p:grpSpPr>
        <p:pic>
          <p:nvPicPr>
            <p:cNvPr id="28693" name="左箭头 59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0" y="0"/>
              <a:ext cx="465" cy="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94" name="Text Box 32"/>
            <p:cNvSpPr txBox="1">
              <a:spLocks noChangeArrowheads="1"/>
            </p:cNvSpPr>
            <p:nvPr/>
          </p:nvSpPr>
          <p:spPr bwMode="auto">
            <a:xfrm rot="1315775">
              <a:off x="101" y="144"/>
              <a:ext cx="319" cy="1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39" name="Group 33"/>
          <p:cNvGrpSpPr/>
          <p:nvPr/>
        </p:nvGrpSpPr>
        <p:grpSpPr bwMode="auto">
          <a:xfrm>
            <a:off x="8034338" y="4383088"/>
            <a:ext cx="738187" cy="512762"/>
            <a:chOff x="0" y="0"/>
            <a:chExt cx="465" cy="388"/>
          </a:xfrm>
        </p:grpSpPr>
        <p:pic>
          <p:nvPicPr>
            <p:cNvPr id="28691" name="左箭头 60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0" y="0"/>
              <a:ext cx="46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92" name="Text Box 35"/>
            <p:cNvSpPr txBox="1">
              <a:spLocks noChangeArrowheads="1"/>
            </p:cNvSpPr>
            <p:nvPr/>
          </p:nvSpPr>
          <p:spPr bwMode="auto">
            <a:xfrm rot="1315775">
              <a:off x="102" y="143"/>
              <a:ext cx="318" cy="1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42" name="TextBox 4"/>
          <p:cNvPicPr>
            <a:picLocks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632825" y="3763963"/>
            <a:ext cx="1687513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TextBox 62"/>
          <p:cNvPicPr>
            <a:picLocks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546850" y="3390900"/>
            <a:ext cx="184785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TextBox 63"/>
          <p:cNvPicPr>
            <a:picLocks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730750" y="2803525"/>
            <a:ext cx="1682750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TextBox 64"/>
          <p:cNvPicPr>
            <a:picLocks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584450" y="2254250"/>
            <a:ext cx="17018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AutoShape 2"/>
          <p:cNvSpPr>
            <a:spLocks noChangeArrowheads="1"/>
          </p:cNvSpPr>
          <p:nvPr/>
        </p:nvSpPr>
        <p:spPr bwMode="auto">
          <a:xfrm>
            <a:off x="2345224" y="779771"/>
            <a:ext cx="5163408" cy="767674"/>
          </a:xfrm>
          <a:prstGeom prst="roundRect">
            <a:avLst>
              <a:gd name="adj" fmla="val 11741"/>
            </a:avLst>
          </a:prstGeom>
          <a:gradFill flip="none" rotWithShape="1">
            <a:gsLst>
              <a:gs pos="0">
                <a:srgbClr val="00DFF6"/>
              </a:gs>
              <a:gs pos="90000">
                <a:srgbClr val="002774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147"/>
          <p:cNvSpPr txBox="1">
            <a:spLocks noChangeArrowheads="1"/>
          </p:cNvSpPr>
          <p:nvPr/>
        </p:nvSpPr>
        <p:spPr bwMode="auto">
          <a:xfrm>
            <a:off x="2540000" y="830263"/>
            <a:ext cx="7958138" cy="646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pPr>
              <a:defRPr/>
            </a:pPr>
            <a:r>
              <a:rPr lang="zh-CN" altLang="en-US" sz="3600" b="1" kern="0" dirty="0">
                <a:solidFill>
                  <a:srgbClr val="FFFF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亲子关系的四个阶段</a:t>
            </a:r>
            <a:endParaRPr lang="zh-CN" altLang="en-US" sz="3600" b="1" kern="0" dirty="0">
              <a:solidFill>
                <a:srgbClr val="FFFFFF"/>
              </a:solidFill>
              <a:latin typeface="+mn-lt"/>
              <a:ea typeface="微软雅黑" panose="020B0503020204020204" charset="-122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356350" y="344488"/>
            <a:ext cx="5827713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365</a:t>
            </a:r>
            <a:r>
              <a:rPr lang="zh-CN" altLang="en-US" b="1">
                <a:solidFill>
                  <a:schemeClr val="bg1"/>
                </a:solidFill>
              </a:rPr>
              <a:t>家长课堂</a:t>
            </a:r>
            <a:r>
              <a:rPr lang="en-US" altLang="zh-CN" b="1">
                <a:solidFill>
                  <a:schemeClr val="bg1"/>
                </a:solidFill>
              </a:rPr>
              <a:t>--</a:t>
            </a:r>
            <a:r>
              <a:rPr lang="zh-CN" altLang="en-US" b="1">
                <a:solidFill>
                  <a:schemeClr val="bg1"/>
                </a:solidFill>
              </a:rPr>
              <a:t>让中国家庭更幸福</a:t>
            </a:r>
            <a:endParaRPr lang="zh-CN" altLang="en-US" b="1">
              <a:solidFill>
                <a:schemeClr val="bg1"/>
              </a:solidFill>
            </a:endParaRPr>
          </a:p>
          <a:p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7525" y="661670"/>
            <a:ext cx="879221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家庭教育不是成功学，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不是精英教育！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家庭教育是幸福学！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</p:txBody>
      </p:sp>
      <p:pic>
        <p:nvPicPr>
          <p:cNvPr id="3" name="图片 2" descr="微信图片_201811151710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6505" y="2609215"/>
            <a:ext cx="6902450" cy="392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570040" y="1004082"/>
            <a:ext cx="132625" cy="1326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15898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015531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215165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414797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TextBox 132"/>
          <p:cNvSpPr txBox="1"/>
          <p:nvPr/>
        </p:nvSpPr>
        <p:spPr>
          <a:xfrm>
            <a:off x="3430905" y="431800"/>
            <a:ext cx="63773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10</a:t>
            </a:r>
            <a:r>
              <a:rPr lang="zh-CN" altLang="en-US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万</a:t>
            </a:r>
            <a:r>
              <a:rPr lang="en-US" altLang="zh-CN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365</a:t>
            </a:r>
            <a:r>
              <a:rPr lang="zh-CN" altLang="en-US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家长课堂数据采集</a:t>
            </a:r>
            <a:endParaRPr lang="zh-CN" altLang="en-US" sz="40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</p:txBody>
      </p:sp>
      <p:pic>
        <p:nvPicPr>
          <p:cNvPr id="3" name="图片 2" descr="微信图片_201811161706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020" y="1615440"/>
            <a:ext cx="11696700" cy="395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split orient="vert"/>
      </p:transition>
    </mc:Choice>
    <mc:Fallback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"/>
          <p:cNvSpPr/>
          <p:nvPr/>
        </p:nvSpPr>
        <p:spPr bwMode="auto">
          <a:xfrm>
            <a:off x="2799996" y="4861718"/>
            <a:ext cx="2984999" cy="129404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Freeform: Shape 4"/>
          <p:cNvSpPr/>
          <p:nvPr/>
        </p:nvSpPr>
        <p:spPr bwMode="auto">
          <a:xfrm>
            <a:off x="5741096" y="4861718"/>
            <a:ext cx="2984999" cy="129404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9" name="Freeform: Shape 5"/>
          <p:cNvSpPr/>
          <p:nvPr/>
        </p:nvSpPr>
        <p:spPr bwMode="auto">
          <a:xfrm>
            <a:off x="3384163" y="1639949"/>
            <a:ext cx="4801660" cy="3231724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Freeform: Shape 6"/>
          <p:cNvSpPr/>
          <p:nvPr/>
        </p:nvSpPr>
        <p:spPr bwMode="auto">
          <a:xfrm>
            <a:off x="3401046" y="1656539"/>
            <a:ext cx="4771272" cy="3198543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1" name="Freeform: Shape 7"/>
          <p:cNvSpPr/>
          <p:nvPr/>
        </p:nvSpPr>
        <p:spPr bwMode="auto">
          <a:xfrm>
            <a:off x="3401046" y="4719045"/>
            <a:ext cx="4771272" cy="136038"/>
          </a:xfrm>
          <a:custGeom>
            <a:avLst/>
            <a:gdLst>
              <a:gd name="T0" fmla="*/ 1414 w 1414"/>
              <a:gd name="T1" fmla="*/ 0 h 41"/>
              <a:gd name="T2" fmla="*/ 1396 w 1414"/>
              <a:gd name="T3" fmla="*/ 9 h 41"/>
              <a:gd name="T4" fmla="*/ 18 w 1414"/>
              <a:gd name="T5" fmla="*/ 9 h 41"/>
              <a:gd name="T6" fmla="*/ 0 w 1414"/>
              <a:gd name="T7" fmla="*/ 0 h 41"/>
              <a:gd name="T8" fmla="*/ 0 w 1414"/>
              <a:gd name="T9" fmla="*/ 1 h 41"/>
              <a:gd name="T10" fmla="*/ 40 w 1414"/>
              <a:gd name="T11" fmla="*/ 41 h 41"/>
              <a:gd name="T12" fmla="*/ 1373 w 1414"/>
              <a:gd name="T13" fmla="*/ 41 h 41"/>
              <a:gd name="T14" fmla="*/ 1414 w 1414"/>
              <a:gd name="T15" fmla="*/ 1 h 41"/>
              <a:gd name="T16" fmla="*/ 1414 w 1414"/>
              <a:gd name="T1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41">
                <a:moveTo>
                  <a:pt x="1414" y="0"/>
                </a:moveTo>
                <a:cubicBezTo>
                  <a:pt x="1409" y="6"/>
                  <a:pt x="1403" y="9"/>
                  <a:pt x="1396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0" y="9"/>
                  <a:pt x="4" y="6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23"/>
                  <a:pt x="18" y="41"/>
                  <a:pt x="40" y="41"/>
                </a:cubicBezTo>
                <a:cubicBezTo>
                  <a:pt x="1373" y="41"/>
                  <a:pt x="1373" y="41"/>
                  <a:pt x="1373" y="41"/>
                </a:cubicBezTo>
                <a:cubicBezTo>
                  <a:pt x="1396" y="41"/>
                  <a:pt x="1414" y="23"/>
                  <a:pt x="1414" y="1"/>
                </a:cubicBezTo>
                <a:lnTo>
                  <a:pt x="1414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2" name="Rectangle 8"/>
          <p:cNvSpPr/>
          <p:nvPr/>
        </p:nvSpPr>
        <p:spPr bwMode="auto">
          <a:xfrm>
            <a:off x="2799996" y="4808628"/>
            <a:ext cx="5926101" cy="106177"/>
          </a:xfrm>
          <a:prstGeom prst="rect">
            <a:avLst/>
          </a:prstGeom>
          <a:solidFill>
            <a:srgbClr val="D2D6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3" name="Freeform: Shape 9"/>
          <p:cNvSpPr/>
          <p:nvPr/>
        </p:nvSpPr>
        <p:spPr bwMode="auto">
          <a:xfrm>
            <a:off x="5335892" y="4808629"/>
            <a:ext cx="850928" cy="59723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694772" y="5222656"/>
            <a:ext cx="4848275" cy="142192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理想：</a:t>
            </a:r>
            <a:r>
              <a:rPr lang="zh-CN" altLang="en-US" sz="3600" b="1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预防</a:t>
            </a:r>
            <a:endParaRPr lang="en-US" altLang="zh-CN" sz="3600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           </a:t>
            </a:r>
            <a:endParaRPr lang="zh-CN" altLang="zh-CN" sz="3600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342222" y="5218051"/>
            <a:ext cx="4340274" cy="7294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现实：</a:t>
            </a:r>
            <a:r>
              <a:rPr lang="zh-CN" altLang="en-US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治疗</a:t>
            </a:r>
            <a:endParaRPr lang="zh-CN" altLang="en-US" sz="6000" b="1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570040" y="1004082"/>
            <a:ext cx="132625" cy="1326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815898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015531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6215165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414797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52" name="TextBox 132"/>
          <p:cNvSpPr txBox="1"/>
          <p:nvPr/>
        </p:nvSpPr>
        <p:spPr>
          <a:xfrm>
            <a:off x="3430905" y="431800"/>
            <a:ext cx="5981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家长学习与亲子问题的关系</a:t>
            </a:r>
            <a:endParaRPr lang="zh-CN" altLang="zh-CN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72" y="1834051"/>
            <a:ext cx="4559841" cy="2780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570040" y="1004082"/>
            <a:ext cx="132625" cy="1326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815898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015531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215165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414797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TextBox 132"/>
          <p:cNvSpPr txBox="1"/>
          <p:nvPr/>
        </p:nvSpPr>
        <p:spPr>
          <a:xfrm>
            <a:off x="3430905" y="431800"/>
            <a:ext cx="63773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10</a:t>
            </a:r>
            <a:r>
              <a:rPr lang="zh-CN" altLang="en-US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万</a:t>
            </a:r>
            <a:r>
              <a:rPr lang="en-US" altLang="zh-CN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365</a:t>
            </a:r>
            <a:r>
              <a:rPr lang="zh-CN" altLang="en-US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家长课堂数据采集</a:t>
            </a:r>
            <a:endParaRPr lang="zh-CN" altLang="en-US" sz="40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</p:txBody>
      </p:sp>
      <p:pic>
        <p:nvPicPr>
          <p:cNvPr id="3" name="图片 2" descr="微信图片_201811161335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0820" y="1138555"/>
            <a:ext cx="9504680" cy="5427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split orient="vert"/>
      </p:transition>
    </mc:Choice>
    <mc:Fallback>
      <p:transition spd="slow" advTm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"/>
          <p:cNvSpPr/>
          <p:nvPr/>
        </p:nvSpPr>
        <p:spPr bwMode="auto">
          <a:xfrm>
            <a:off x="2799996" y="4861718"/>
            <a:ext cx="2984999" cy="129404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8" name="Freeform: Shape 4"/>
          <p:cNvSpPr/>
          <p:nvPr/>
        </p:nvSpPr>
        <p:spPr bwMode="auto">
          <a:xfrm>
            <a:off x="5741096" y="4861718"/>
            <a:ext cx="2984999" cy="129404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9" name="Freeform: Shape 5"/>
          <p:cNvSpPr/>
          <p:nvPr/>
        </p:nvSpPr>
        <p:spPr bwMode="auto">
          <a:xfrm>
            <a:off x="3384163" y="1639949"/>
            <a:ext cx="4801660" cy="3231724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Freeform: Shape 6"/>
          <p:cNvSpPr/>
          <p:nvPr/>
        </p:nvSpPr>
        <p:spPr bwMode="auto">
          <a:xfrm>
            <a:off x="3401046" y="1656539"/>
            <a:ext cx="4771272" cy="3198543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1" name="Freeform: Shape 7"/>
          <p:cNvSpPr/>
          <p:nvPr/>
        </p:nvSpPr>
        <p:spPr bwMode="auto">
          <a:xfrm>
            <a:off x="3401046" y="4719045"/>
            <a:ext cx="4771272" cy="136038"/>
          </a:xfrm>
          <a:custGeom>
            <a:avLst/>
            <a:gdLst>
              <a:gd name="T0" fmla="*/ 1414 w 1414"/>
              <a:gd name="T1" fmla="*/ 0 h 41"/>
              <a:gd name="T2" fmla="*/ 1396 w 1414"/>
              <a:gd name="T3" fmla="*/ 9 h 41"/>
              <a:gd name="T4" fmla="*/ 18 w 1414"/>
              <a:gd name="T5" fmla="*/ 9 h 41"/>
              <a:gd name="T6" fmla="*/ 0 w 1414"/>
              <a:gd name="T7" fmla="*/ 0 h 41"/>
              <a:gd name="T8" fmla="*/ 0 w 1414"/>
              <a:gd name="T9" fmla="*/ 1 h 41"/>
              <a:gd name="T10" fmla="*/ 40 w 1414"/>
              <a:gd name="T11" fmla="*/ 41 h 41"/>
              <a:gd name="T12" fmla="*/ 1373 w 1414"/>
              <a:gd name="T13" fmla="*/ 41 h 41"/>
              <a:gd name="T14" fmla="*/ 1414 w 1414"/>
              <a:gd name="T15" fmla="*/ 1 h 41"/>
              <a:gd name="T16" fmla="*/ 1414 w 1414"/>
              <a:gd name="T1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41">
                <a:moveTo>
                  <a:pt x="1414" y="0"/>
                </a:moveTo>
                <a:cubicBezTo>
                  <a:pt x="1409" y="6"/>
                  <a:pt x="1403" y="9"/>
                  <a:pt x="1396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0" y="9"/>
                  <a:pt x="4" y="6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23"/>
                  <a:pt x="18" y="41"/>
                  <a:pt x="40" y="41"/>
                </a:cubicBezTo>
                <a:cubicBezTo>
                  <a:pt x="1373" y="41"/>
                  <a:pt x="1373" y="41"/>
                  <a:pt x="1373" y="41"/>
                </a:cubicBezTo>
                <a:cubicBezTo>
                  <a:pt x="1396" y="41"/>
                  <a:pt x="1414" y="23"/>
                  <a:pt x="1414" y="1"/>
                </a:cubicBezTo>
                <a:lnTo>
                  <a:pt x="1414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2" name="Rectangle 8"/>
          <p:cNvSpPr/>
          <p:nvPr/>
        </p:nvSpPr>
        <p:spPr bwMode="auto">
          <a:xfrm>
            <a:off x="2799996" y="4808628"/>
            <a:ext cx="5926101" cy="106177"/>
          </a:xfrm>
          <a:prstGeom prst="rect">
            <a:avLst/>
          </a:prstGeom>
          <a:solidFill>
            <a:srgbClr val="D2D6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3" name="Freeform: Shape 9"/>
          <p:cNvSpPr/>
          <p:nvPr/>
        </p:nvSpPr>
        <p:spPr bwMode="auto">
          <a:xfrm>
            <a:off x="5335892" y="4808629"/>
            <a:ext cx="850928" cy="59723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sz="1705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694772" y="5222656"/>
            <a:ext cx="4848275" cy="142192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理想：</a:t>
            </a:r>
            <a:r>
              <a:rPr lang="zh-CN" altLang="en-US" sz="3600" b="1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学习成长</a:t>
            </a:r>
            <a:endParaRPr lang="en-US" altLang="zh-CN" sz="3600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           </a:t>
            </a:r>
            <a:endParaRPr lang="zh-CN" altLang="zh-CN" sz="3600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342222" y="5218051"/>
            <a:ext cx="4340274" cy="7294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现实：</a:t>
            </a:r>
            <a:r>
              <a:rPr lang="zh-CN" altLang="en-US" sz="3600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解决问题</a:t>
            </a:r>
            <a:endParaRPr lang="zh-CN" altLang="en-US" sz="6000" b="1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919" y="1850586"/>
            <a:ext cx="4647399" cy="2798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椭圆 21"/>
          <p:cNvSpPr/>
          <p:nvPr/>
        </p:nvSpPr>
        <p:spPr>
          <a:xfrm>
            <a:off x="5570040" y="1004082"/>
            <a:ext cx="132625" cy="1326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815898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015531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215165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414797" y="1027193"/>
            <a:ext cx="86400" cy="864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7" name="TextBox 132"/>
          <p:cNvSpPr txBox="1"/>
          <p:nvPr/>
        </p:nvSpPr>
        <p:spPr>
          <a:xfrm>
            <a:off x="3430905" y="431800"/>
            <a:ext cx="5946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家长学习与亲子问题的关系</a:t>
            </a:r>
            <a:endParaRPr lang="zh-CN" altLang="zh-CN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3939541" y="487681"/>
            <a:ext cx="5069205" cy="908049"/>
            <a:chOff x="4680056" y="545175"/>
            <a:chExt cx="2878667" cy="603572"/>
          </a:xfrm>
        </p:grpSpPr>
        <p:sp>
          <p:nvSpPr>
            <p:cNvPr id="96" name="椭圆 95"/>
            <p:cNvSpPr/>
            <p:nvPr/>
          </p:nvSpPr>
          <p:spPr>
            <a:xfrm>
              <a:off x="5662807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1" name="TextBox 132"/>
            <p:cNvSpPr txBox="1"/>
            <p:nvPr/>
          </p:nvSpPr>
          <p:spPr>
            <a:xfrm>
              <a:off x="4680056" y="545175"/>
              <a:ext cx="2878667" cy="42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我们应该怎么做？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13155" y="1765935"/>
            <a:ext cx="9568815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0000"/>
              </a:lnSpc>
            </a:pPr>
            <a:r>
              <a:rPr lang="en-US" altLang="zh-CN" sz="48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1</a:t>
            </a:r>
            <a:r>
              <a:rPr lang="zh-CN" altLang="en-US" sz="48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、不断唤醒</a:t>
            </a:r>
            <a:r>
              <a:rPr lang="en-US" altLang="zh-CN" sz="48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--</a:t>
            </a:r>
            <a:r>
              <a:rPr lang="zh-CN" altLang="en-US" sz="48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觉醒了、觉醒了！</a:t>
            </a:r>
            <a:endParaRPr lang="en-US" altLang="zh-CN" sz="48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48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2</a:t>
            </a:r>
            <a:r>
              <a:rPr lang="zh-CN" altLang="en-US" sz="48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、推动立法，文化复兴！</a:t>
            </a:r>
            <a:endParaRPr lang="zh-CN" altLang="en-US" sz="48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48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3</a:t>
            </a:r>
            <a:r>
              <a:rPr lang="zh-CN" altLang="en-US" sz="48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、顺应时代发展，借势移动互联！</a:t>
            </a:r>
            <a:endParaRPr lang="zh-CN" altLang="en-US" sz="48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VCG41531980892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0" y="2813050"/>
            <a:ext cx="12251055" cy="427418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-155575" y="308610"/>
            <a:ext cx="3319689" cy="589280"/>
          </a:xfrm>
          <a:prstGeom prst="rect">
            <a:avLst/>
          </a:prstGeom>
          <a:gradFill>
            <a:gsLst>
              <a:gs pos="69000">
                <a:srgbClr val="1A9CB4"/>
              </a:gs>
              <a:gs pos="37000">
                <a:srgbClr val="2AAD82"/>
              </a:gs>
              <a:gs pos="1000">
                <a:srgbClr val="8BC74C"/>
              </a:gs>
              <a:gs pos="0">
                <a:srgbClr val="6EB452"/>
              </a:gs>
              <a:gs pos="95000">
                <a:srgbClr val="086CB3"/>
              </a:gs>
            </a:gsLst>
            <a:lin ang="0" scaled="0"/>
          </a:gradFill>
          <a:ln w="127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-50800" y="1064260"/>
            <a:ext cx="12200890" cy="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22250" y="340995"/>
            <a:ext cx="30276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</a:rPr>
              <a:t>365</a:t>
            </a:r>
            <a:r>
              <a:rPr lang="zh-CN" altLang="en-US" sz="3200" dirty="0" smtClean="0">
                <a:solidFill>
                  <a:schemeClr val="bg1"/>
                </a:solidFill>
                <a:latin typeface="方正兰亭中黑_GBK" panose="02000000000000000000" charset="-122"/>
                <a:ea typeface="方正兰亭中黑_GBK" panose="02000000000000000000" charset="-122"/>
              </a:rPr>
              <a:t>家长课堂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charset="-122"/>
              <a:ea typeface="方正兰亭中黑_GBK" panose="02000000000000000000" charset="-122"/>
            </a:endParaRPr>
          </a:p>
        </p:txBody>
      </p:sp>
      <p:pic>
        <p:nvPicPr>
          <p:cNvPr id="6" name="Picture 15" descr="365明人课堂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553" y="1167719"/>
            <a:ext cx="5404304" cy="5404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b543c41d-ff37-44c0-a1d4-a4d58773fd17"/>
          <p:cNvGrpSpPr>
            <a:grpSpLocks noChangeAspect="1"/>
          </p:cNvGrpSpPr>
          <p:nvPr/>
        </p:nvGrpSpPr>
        <p:grpSpPr>
          <a:xfrm>
            <a:off x="1532231" y="2263735"/>
            <a:ext cx="8954135" cy="3343584"/>
            <a:chOff x="1532230" y="2263735"/>
            <a:chExt cx="8954135" cy="3343584"/>
          </a:xfrm>
        </p:grpSpPr>
        <p:grpSp>
          <p:nvGrpSpPr>
            <p:cNvPr id="4" name="Group 13"/>
            <p:cNvGrpSpPr/>
            <p:nvPr/>
          </p:nvGrpSpPr>
          <p:grpSpPr>
            <a:xfrm>
              <a:off x="3383162" y="2263735"/>
              <a:ext cx="5425675" cy="3343584"/>
              <a:chOff x="3383162" y="2263735"/>
              <a:chExt cx="5425675" cy="3343584"/>
            </a:xfrm>
          </p:grpSpPr>
          <p:sp>
            <p:nvSpPr>
              <p:cNvPr id="9" name="Rectangle: Rounded Corners 14"/>
              <p:cNvSpPr/>
              <p:nvPr/>
            </p:nvSpPr>
            <p:spPr>
              <a:xfrm>
                <a:off x="3383162" y="2657784"/>
                <a:ext cx="2229530" cy="183889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0" name="Shape 15"/>
              <p:cNvSpPr/>
              <p:nvPr/>
            </p:nvSpPr>
            <p:spPr>
              <a:xfrm>
                <a:off x="4605294" y="2985111"/>
                <a:ext cx="2622208" cy="2622208"/>
              </a:xfrm>
              <a:prstGeom prst="leftCircularArrow">
                <a:avLst>
                  <a:gd name="adj1" fmla="val 3773"/>
                  <a:gd name="adj2" fmla="val 471256"/>
                  <a:gd name="adj3" fmla="val 2246767"/>
                  <a:gd name="adj4" fmla="val 9024489"/>
                  <a:gd name="adj5" fmla="val 4402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1" name="Freeform: Shape 16"/>
              <p:cNvSpPr/>
              <p:nvPr/>
            </p:nvSpPr>
            <p:spPr>
              <a:xfrm>
                <a:off x="3971741" y="4221168"/>
                <a:ext cx="1981805" cy="788098"/>
              </a:xfrm>
              <a:custGeom>
                <a:avLst/>
                <a:gdLst>
                  <a:gd name="connsiteX0" fmla="*/ 0 w 1981805"/>
                  <a:gd name="connsiteY0" fmla="*/ 78810 h 788098"/>
                  <a:gd name="connsiteX1" fmla="*/ 78810 w 1981805"/>
                  <a:gd name="connsiteY1" fmla="*/ 0 h 788098"/>
                  <a:gd name="connsiteX2" fmla="*/ 1902995 w 1981805"/>
                  <a:gd name="connsiteY2" fmla="*/ 0 h 788098"/>
                  <a:gd name="connsiteX3" fmla="*/ 1981805 w 1981805"/>
                  <a:gd name="connsiteY3" fmla="*/ 78810 h 788098"/>
                  <a:gd name="connsiteX4" fmla="*/ 1981805 w 1981805"/>
                  <a:gd name="connsiteY4" fmla="*/ 709288 h 788098"/>
                  <a:gd name="connsiteX5" fmla="*/ 1902995 w 1981805"/>
                  <a:gd name="connsiteY5" fmla="*/ 788098 h 788098"/>
                  <a:gd name="connsiteX6" fmla="*/ 78810 w 1981805"/>
                  <a:gd name="connsiteY6" fmla="*/ 788098 h 788098"/>
                  <a:gd name="connsiteX7" fmla="*/ 0 w 1981805"/>
                  <a:gd name="connsiteY7" fmla="*/ 709288 h 788098"/>
                  <a:gd name="connsiteX8" fmla="*/ 0 w 1981805"/>
                  <a:gd name="connsiteY8" fmla="*/ 78810 h 78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81805" h="788098">
                    <a:moveTo>
                      <a:pt x="0" y="78810"/>
                    </a:moveTo>
                    <a:cubicBezTo>
                      <a:pt x="0" y="35284"/>
                      <a:pt x="35284" y="0"/>
                      <a:pt x="78810" y="0"/>
                    </a:cubicBezTo>
                    <a:lnTo>
                      <a:pt x="1902995" y="0"/>
                    </a:lnTo>
                    <a:cubicBezTo>
                      <a:pt x="1946521" y="0"/>
                      <a:pt x="1981805" y="35284"/>
                      <a:pt x="1981805" y="78810"/>
                    </a:cubicBezTo>
                    <a:lnTo>
                      <a:pt x="1981805" y="709288"/>
                    </a:lnTo>
                    <a:cubicBezTo>
                      <a:pt x="1981805" y="752814"/>
                      <a:pt x="1946521" y="788098"/>
                      <a:pt x="1902995" y="788098"/>
                    </a:cubicBezTo>
                    <a:lnTo>
                      <a:pt x="78810" y="788098"/>
                    </a:lnTo>
                    <a:cubicBezTo>
                      <a:pt x="35284" y="788098"/>
                      <a:pt x="0" y="752814"/>
                      <a:pt x="0" y="709288"/>
                    </a:cubicBezTo>
                    <a:lnTo>
                      <a:pt x="0" y="78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none" lIns="71417" tIns="57871" rIns="71417" bIns="57871" anchor="ctr" anchorCtr="0">
                <a:normAutofit/>
              </a:bodyPr>
              <a:lstStyle/>
              <a:p>
                <a:pPr algn="ctr" defTabSz="948055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135" b="1" dirty="0">
                    <a:solidFill>
                      <a:schemeClr val="bg1"/>
                    </a:solidFill>
                    <a:latin typeface="方正正大黑简体" panose="02000000000000000000" pitchFamily="2" charset="-122"/>
                    <a:ea typeface="方正正大黑简体" panose="02000000000000000000" pitchFamily="2" charset="-122"/>
                    <a:sym typeface="FZHei-B01S" panose="02010601030101010101" pitchFamily="2" charset="-122"/>
                  </a:rPr>
                  <a:t>我们给了</a:t>
                </a:r>
                <a:endParaRPr lang="zh-CN" altLang="en-US" sz="2135" b="1" dirty="0">
                  <a:solidFill>
                    <a:schemeClr val="bg1"/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FZHei-B01S" panose="02010601030101010101" pitchFamily="2" charset="-122"/>
                </a:endParaRPr>
              </a:p>
              <a:p>
                <a:pPr algn="ctr" defTabSz="948055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135" b="1" dirty="0">
                    <a:solidFill>
                      <a:schemeClr val="bg1"/>
                    </a:solidFill>
                    <a:latin typeface="方正正大黑简体" panose="02000000000000000000" pitchFamily="2" charset="-122"/>
                    <a:ea typeface="方正正大黑简体" panose="02000000000000000000" pitchFamily="2" charset="-122"/>
                    <a:sym typeface="FZHei-B01S" panose="02010601030101010101" pitchFamily="2" charset="-122"/>
                  </a:rPr>
                  <a:t>最好的环境</a:t>
                </a:r>
                <a:endParaRPr lang="zh-CN" altLang="en-US" sz="2135" b="1" dirty="0">
                  <a:solidFill>
                    <a:schemeClr val="bg1"/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2" name="Rectangle: Rounded Corners 17"/>
              <p:cNvSpPr/>
              <p:nvPr/>
            </p:nvSpPr>
            <p:spPr>
              <a:xfrm>
                <a:off x="6220105" y="2657784"/>
                <a:ext cx="2229529" cy="1838896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endParaRPr sz="2400" dirty="0"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13" name="Freeform: Shape 18"/>
              <p:cNvSpPr/>
              <p:nvPr/>
            </p:nvSpPr>
            <p:spPr>
              <a:xfrm>
                <a:off x="6827032" y="2263735"/>
                <a:ext cx="1981805" cy="788098"/>
              </a:xfrm>
              <a:custGeom>
                <a:avLst/>
                <a:gdLst>
                  <a:gd name="connsiteX0" fmla="*/ 0 w 1981805"/>
                  <a:gd name="connsiteY0" fmla="*/ 78810 h 788098"/>
                  <a:gd name="connsiteX1" fmla="*/ 78810 w 1981805"/>
                  <a:gd name="connsiteY1" fmla="*/ 0 h 788098"/>
                  <a:gd name="connsiteX2" fmla="*/ 1902995 w 1981805"/>
                  <a:gd name="connsiteY2" fmla="*/ 0 h 788098"/>
                  <a:gd name="connsiteX3" fmla="*/ 1981805 w 1981805"/>
                  <a:gd name="connsiteY3" fmla="*/ 78810 h 788098"/>
                  <a:gd name="connsiteX4" fmla="*/ 1981805 w 1981805"/>
                  <a:gd name="connsiteY4" fmla="*/ 709288 h 788098"/>
                  <a:gd name="connsiteX5" fmla="*/ 1902995 w 1981805"/>
                  <a:gd name="connsiteY5" fmla="*/ 788098 h 788098"/>
                  <a:gd name="connsiteX6" fmla="*/ 78810 w 1981805"/>
                  <a:gd name="connsiteY6" fmla="*/ 788098 h 788098"/>
                  <a:gd name="connsiteX7" fmla="*/ 0 w 1981805"/>
                  <a:gd name="connsiteY7" fmla="*/ 709288 h 788098"/>
                  <a:gd name="connsiteX8" fmla="*/ 0 w 1981805"/>
                  <a:gd name="connsiteY8" fmla="*/ 78810 h 78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81805" h="788098">
                    <a:moveTo>
                      <a:pt x="0" y="78810"/>
                    </a:moveTo>
                    <a:cubicBezTo>
                      <a:pt x="0" y="35284"/>
                      <a:pt x="35284" y="0"/>
                      <a:pt x="78810" y="0"/>
                    </a:cubicBezTo>
                    <a:lnTo>
                      <a:pt x="1902995" y="0"/>
                    </a:lnTo>
                    <a:cubicBezTo>
                      <a:pt x="1946521" y="0"/>
                      <a:pt x="1981805" y="35284"/>
                      <a:pt x="1981805" y="78810"/>
                    </a:cubicBezTo>
                    <a:lnTo>
                      <a:pt x="1981805" y="709288"/>
                    </a:lnTo>
                    <a:cubicBezTo>
                      <a:pt x="1981805" y="752814"/>
                      <a:pt x="1946521" y="788098"/>
                      <a:pt x="1902995" y="788098"/>
                    </a:cubicBezTo>
                    <a:lnTo>
                      <a:pt x="78810" y="788098"/>
                    </a:lnTo>
                    <a:cubicBezTo>
                      <a:pt x="35284" y="788098"/>
                      <a:pt x="0" y="752814"/>
                      <a:pt x="0" y="709288"/>
                    </a:cubicBezTo>
                    <a:lnTo>
                      <a:pt x="0" y="7881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none" lIns="71417" tIns="57871" rIns="71417" bIns="57871" anchor="ctr" anchorCtr="0">
                <a:normAutofit/>
              </a:bodyPr>
              <a:lstStyle/>
              <a:p>
                <a:pPr algn="ctr" defTabSz="948055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135" b="1" dirty="0">
                    <a:solidFill>
                      <a:schemeClr val="bg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他们给的不是</a:t>
                </a:r>
                <a:endParaRPr lang="zh-CN" altLang="en-US" sz="2135" b="1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  <a:p>
                <a:pPr algn="ctr" defTabSz="948055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135" b="1" dirty="0">
                    <a:solidFill>
                      <a:schemeClr val="bg1"/>
                    </a:solidFill>
                    <a:latin typeface="FZHei-B01S" panose="02010601030101010101" pitchFamily="2" charset="-122"/>
                    <a:ea typeface="FZHei-B01S" panose="02010601030101010101" pitchFamily="2" charset="-122"/>
                    <a:sym typeface="FZHei-B01S" panose="02010601030101010101" pitchFamily="2" charset="-122"/>
                  </a:rPr>
                  <a:t>我想要的</a:t>
                </a:r>
                <a:endParaRPr lang="zh-CN" altLang="en-US" sz="2135" b="1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5" name="Rectangle 9"/>
            <p:cNvSpPr/>
            <p:nvPr/>
          </p:nvSpPr>
          <p:spPr>
            <a:xfrm>
              <a:off x="1532230" y="3197963"/>
              <a:ext cx="1654424" cy="461665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FZHei-B01S" panose="02010601030101010101" pitchFamily="2" charset="-122"/>
                </a:rPr>
                <a:t>无论如何我们要给孩子最好的学习环境？</a:t>
              </a:r>
              <a:endParaRPr lang="zh-CN" altLang="en-US" sz="20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Rectangle 10"/>
            <p:cNvSpPr/>
            <p:nvPr/>
          </p:nvSpPr>
          <p:spPr>
            <a:xfrm>
              <a:off x="3515335" y="3051770"/>
              <a:ext cx="2047240" cy="81534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3200" dirty="0">
                  <a:solidFill>
                    <a:schemeClr val="bg1">
                      <a:lumMod val="50000"/>
                    </a:schemeClr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FZHei-B01S" panose="02010601030101010101" pitchFamily="2" charset="-122"/>
                </a:rPr>
                <a:t> </a:t>
              </a:r>
              <a:r>
                <a:rPr lang="zh-CN" altLang="en-US" sz="3200" dirty="0">
                  <a:solidFill>
                    <a:schemeClr val="bg1">
                      <a:lumMod val="50000"/>
                    </a:schemeClr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FZHei-B01S" panose="02010601030101010101" pitchFamily="2" charset="-122"/>
                </a:rPr>
                <a:t>安静环境？</a:t>
              </a:r>
              <a:endParaRPr lang="zh-CN" altLang="en-US" sz="3200" dirty="0">
                <a:solidFill>
                  <a:schemeClr val="bg1">
                    <a:lumMod val="5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Rectangle 11"/>
            <p:cNvSpPr/>
            <p:nvPr/>
          </p:nvSpPr>
          <p:spPr>
            <a:xfrm>
              <a:off x="6293460" y="3051770"/>
              <a:ext cx="2155825" cy="1359535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3600" dirty="0">
                  <a:solidFill>
                    <a:schemeClr val="bg1">
                      <a:lumMod val="50000"/>
                    </a:schemeClr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FZHei-B01S" panose="02010601030101010101" pitchFamily="2" charset="-122"/>
                </a:rPr>
                <a:t>温暖的家！</a:t>
              </a:r>
              <a:endParaRPr lang="zh-CN" altLang="en-US" sz="1335" dirty="0">
                <a:solidFill>
                  <a:schemeClr val="bg1">
                    <a:lumMod val="5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Rectangle 12"/>
            <p:cNvSpPr/>
            <p:nvPr/>
          </p:nvSpPr>
          <p:spPr>
            <a:xfrm>
              <a:off x="8678520" y="3395305"/>
              <a:ext cx="1807845" cy="188087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FZHei-B01S" panose="02010601030101010101" pitchFamily="2" charset="-122"/>
                </a:rPr>
                <a:t>我想有一个温暖的家，我希望爸妈当我的支持者、呐喊者</a:t>
              </a:r>
              <a:endParaRPr lang="zh-CN" altLang="en-US" sz="20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42498" y="354273"/>
            <a:ext cx="4312920" cy="837869"/>
            <a:chOff x="4010232" y="310878"/>
            <a:chExt cx="4312920" cy="837869"/>
          </a:xfrm>
        </p:grpSpPr>
        <p:sp>
          <p:nvSpPr>
            <p:cNvPr id="15" name="椭圆 14"/>
            <p:cNvSpPr/>
            <p:nvPr/>
          </p:nvSpPr>
          <p:spPr>
            <a:xfrm>
              <a:off x="5630422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0" name="TextBox 132"/>
            <p:cNvSpPr txBox="1"/>
            <p:nvPr/>
          </p:nvSpPr>
          <p:spPr>
            <a:xfrm>
              <a:off x="4010232" y="310878"/>
              <a:ext cx="431292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FZHei-B01S" panose="02010601030101010101" pitchFamily="2" charset="-122"/>
                </a:rPr>
                <a:t>理想</a:t>
              </a:r>
              <a:r>
                <a:rPr lang="en-US" altLang="zh-CN" sz="40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FZHei-B01S" panose="02010601030101010101" pitchFamily="2" charset="-122"/>
                </a:rPr>
                <a:t>PK</a:t>
              </a:r>
              <a:r>
                <a:rPr lang="zh-CN" altLang="en-US" sz="40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FZHei-B01S" panose="02010601030101010101" pitchFamily="2" charset="-122"/>
                </a:rPr>
                <a:t>现实</a:t>
              </a:r>
              <a:endParaRPr lang="zh-CN" altLang="en-US" sz="40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>
            <a:off x="0" y="-31750"/>
            <a:ext cx="12204700" cy="779463"/>
          </a:xfrm>
          <a:custGeom>
            <a:avLst/>
            <a:gdLst>
              <a:gd name="connsiteX0" fmla="*/ 0 w 12204032"/>
              <a:gd name="connsiteY0" fmla="*/ 0 h 780346"/>
              <a:gd name="connsiteX1" fmla="*/ 242872 w 12204032"/>
              <a:gd name="connsiteY1" fmla="*/ 0 h 780346"/>
              <a:gd name="connsiteX2" fmla="*/ 619171 w 12204032"/>
              <a:gd name="connsiteY2" fmla="*/ 0 h 780346"/>
              <a:gd name="connsiteX3" fmla="*/ 4327279 w 12204032"/>
              <a:gd name="connsiteY3" fmla="*/ 0 h 780346"/>
              <a:gd name="connsiteX4" fmla="*/ 12204032 w 12204032"/>
              <a:gd name="connsiteY4" fmla="*/ 0 h 780346"/>
              <a:gd name="connsiteX5" fmla="*/ 12204032 w 12204032"/>
              <a:gd name="connsiteY5" fmla="*/ 780346 h 780346"/>
              <a:gd name="connsiteX6" fmla="*/ 9742733 w 12204032"/>
              <a:gd name="connsiteY6" fmla="*/ 780346 h 780346"/>
              <a:gd name="connsiteX7" fmla="*/ 5989671 w 12204032"/>
              <a:gd name="connsiteY7" fmla="*/ 780346 h 780346"/>
              <a:gd name="connsiteX8" fmla="*/ 4855248 w 12204032"/>
              <a:gd name="connsiteY8" fmla="*/ 780346 h 780346"/>
              <a:gd name="connsiteX9" fmla="*/ 4327279 w 12204032"/>
              <a:gd name="connsiteY9" fmla="*/ 780346 h 780346"/>
              <a:gd name="connsiteX10" fmla="*/ 1905263 w 12204032"/>
              <a:gd name="connsiteY10" fmla="*/ 780346 h 780346"/>
              <a:gd name="connsiteX11" fmla="*/ 1902024 w 12204032"/>
              <a:gd name="connsiteY11" fmla="*/ 759132 h 780346"/>
              <a:gd name="connsiteX12" fmla="*/ 1338051 w 12204032"/>
              <a:gd name="connsiteY12" fmla="*/ 299480 h 780346"/>
              <a:gd name="connsiteX13" fmla="*/ 774078 w 12204032"/>
              <a:gd name="connsiteY13" fmla="*/ 759132 h 780346"/>
              <a:gd name="connsiteX14" fmla="*/ 770839 w 12204032"/>
              <a:gd name="connsiteY14" fmla="*/ 780346 h 780346"/>
              <a:gd name="connsiteX15" fmla="*/ 619171 w 12204032"/>
              <a:gd name="connsiteY15" fmla="*/ 780346 h 780346"/>
              <a:gd name="connsiteX16" fmla="*/ 242872 w 12204032"/>
              <a:gd name="connsiteY16" fmla="*/ 780346 h 780346"/>
              <a:gd name="connsiteX17" fmla="*/ 0 w 12204032"/>
              <a:gd name="connsiteY17" fmla="*/ 780346 h 78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032" h="780346">
                <a:moveTo>
                  <a:pt x="0" y="0"/>
                </a:moveTo>
                <a:lnTo>
                  <a:pt x="242872" y="0"/>
                </a:lnTo>
                <a:lnTo>
                  <a:pt x="619171" y="0"/>
                </a:lnTo>
                <a:lnTo>
                  <a:pt x="4327279" y="0"/>
                </a:lnTo>
                <a:lnTo>
                  <a:pt x="12204032" y="0"/>
                </a:lnTo>
                <a:lnTo>
                  <a:pt x="12204032" y="780346"/>
                </a:lnTo>
                <a:lnTo>
                  <a:pt x="9742733" y="780346"/>
                </a:lnTo>
                <a:lnTo>
                  <a:pt x="5989671" y="780346"/>
                </a:lnTo>
                <a:lnTo>
                  <a:pt x="4855248" y="780346"/>
                </a:lnTo>
                <a:lnTo>
                  <a:pt x="4327279" y="780346"/>
                </a:lnTo>
                <a:lnTo>
                  <a:pt x="1905263" y="780346"/>
                </a:lnTo>
                <a:lnTo>
                  <a:pt x="1902024" y="759132"/>
                </a:lnTo>
                <a:cubicBezTo>
                  <a:pt x="1848345" y="496809"/>
                  <a:pt x="1616242" y="299480"/>
                  <a:pt x="1338051" y="299480"/>
                </a:cubicBezTo>
                <a:cubicBezTo>
                  <a:pt x="1059860" y="299480"/>
                  <a:pt x="827757" y="496809"/>
                  <a:pt x="774078" y="759132"/>
                </a:cubicBezTo>
                <a:lnTo>
                  <a:pt x="770839" y="780346"/>
                </a:lnTo>
                <a:lnTo>
                  <a:pt x="619171" y="780346"/>
                </a:lnTo>
                <a:lnTo>
                  <a:pt x="242872" y="780346"/>
                </a:lnTo>
                <a:lnTo>
                  <a:pt x="0" y="78034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9634" name="Picture 4"/>
          <p:cNvPicPr>
            <a:picLocks noGrp="1" noChangeAspect="1" noChangeArrowheads="1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264525" y="3418840"/>
            <a:ext cx="9525" cy="9525"/>
          </a:xfrm>
        </p:spPr>
      </p:pic>
      <p:pic>
        <p:nvPicPr>
          <p:cNvPr id="69635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68825" y="3424238"/>
            <a:ext cx="6350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2"/>
          <p:cNvSpPr>
            <a:spLocks noChangeArrowheads="1"/>
          </p:cNvSpPr>
          <p:nvPr/>
        </p:nvSpPr>
        <p:spPr bwMode="auto">
          <a:xfrm>
            <a:off x="918845" y="574675"/>
            <a:ext cx="10772140" cy="767715"/>
          </a:xfrm>
          <a:prstGeom prst="roundRect">
            <a:avLst>
              <a:gd name="adj" fmla="val 11741"/>
            </a:avLst>
          </a:prstGeom>
          <a:gradFill flip="none" rotWithShape="1">
            <a:gsLst>
              <a:gs pos="0">
                <a:srgbClr val="00DFF6"/>
              </a:gs>
              <a:gs pos="90000">
                <a:srgbClr val="002774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147"/>
          <p:cNvSpPr txBox="1">
            <a:spLocks noChangeArrowheads="1"/>
          </p:cNvSpPr>
          <p:nvPr/>
        </p:nvSpPr>
        <p:spPr bwMode="auto">
          <a:xfrm>
            <a:off x="1038225" y="574675"/>
            <a:ext cx="1095375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p>
            <a:pPr>
              <a:defRPr/>
            </a:pPr>
            <a:r>
              <a:rPr lang="zh-CN" altLang="en-US" sz="3600" b="1" kern="0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内容为王</a:t>
            </a:r>
            <a:r>
              <a:rPr lang="en-US" altLang="zh-CN" sz="3600" b="1" kern="0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--</a:t>
            </a:r>
            <a:r>
              <a:rPr lang="zh-CN" altLang="en-US" sz="3600" b="1" kern="0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核心竞争力：家庭教育知识树</a:t>
            </a:r>
            <a:r>
              <a:rPr lang="en-US" altLang="zh-CN" sz="3600" b="1" kern="0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--</a:t>
            </a:r>
            <a:r>
              <a:rPr lang="zh-CN" altLang="en-US" sz="3600" b="1" kern="0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科学</a:t>
            </a:r>
            <a:r>
              <a:rPr lang="en-US" altLang="zh-CN" sz="3600" b="1" kern="0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+</a:t>
            </a:r>
            <a:r>
              <a:rPr lang="zh-CN" altLang="en-US" sz="3600" b="1" kern="0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系统</a:t>
            </a:r>
            <a:endParaRPr lang="zh-CN" altLang="en-US" sz="3600" b="1" kern="0" dirty="0">
              <a:solidFill>
                <a:srgbClr val="FF0000"/>
              </a:solidFill>
              <a:latin typeface="+mn-lt"/>
              <a:ea typeface="微软雅黑" panose="020B0503020204020204" charset="-122"/>
            </a:endParaRPr>
          </a:p>
        </p:txBody>
      </p:sp>
      <p:pic>
        <p:nvPicPr>
          <p:cNvPr id="3" name="图片 2" descr="365家长课堂知识树图片_201807201055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40" y="1342390"/>
            <a:ext cx="8072120" cy="55149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267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90577" y="1375100"/>
            <a:ext cx="2820503" cy="518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526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4905" y="1341042"/>
            <a:ext cx="2852860" cy="5245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5269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2207" y="1283572"/>
            <a:ext cx="2908587" cy="5345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组合 29"/>
          <p:cNvGrpSpPr/>
          <p:nvPr/>
        </p:nvGrpSpPr>
        <p:grpSpPr>
          <a:xfrm>
            <a:off x="362707" y="19349"/>
            <a:ext cx="6780530" cy="733126"/>
            <a:chOff x="1028705" y="191759"/>
            <a:chExt cx="5648677" cy="733317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1028705" y="895149"/>
              <a:ext cx="5237341" cy="29927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文本框 18"/>
            <p:cNvSpPr>
              <a:spLocks noChangeArrowheads="1"/>
            </p:cNvSpPr>
            <p:nvPr/>
          </p:nvSpPr>
          <p:spPr bwMode="auto">
            <a:xfrm>
              <a:off x="1029234" y="191759"/>
              <a:ext cx="5648148" cy="706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4000" b="1" dirty="0">
                  <a:solidFill>
                    <a:schemeClr val="accent4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家校共育：线上</a:t>
              </a:r>
              <a:r>
                <a:rPr lang="en-US" altLang="zh-CN" sz="4000" b="1" dirty="0">
                  <a:solidFill>
                    <a:schemeClr val="accent4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+</a:t>
              </a:r>
              <a:r>
                <a:rPr lang="zh-CN" altLang="en-US" sz="4000" b="1" dirty="0">
                  <a:solidFill>
                    <a:schemeClr val="accent4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线下</a:t>
              </a:r>
              <a:r>
                <a:rPr lang="en-US" altLang="zh-CN" sz="4000" b="1" dirty="0">
                  <a:solidFill>
                    <a:schemeClr val="accent4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+DIY</a:t>
              </a:r>
              <a:endParaRPr lang="en-US" altLang="zh-CN" sz="4000" b="1" dirty="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2" name="图片 1" descr="微信图片_201805112248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65" y="1259840"/>
            <a:ext cx="2981960" cy="5301615"/>
          </a:xfrm>
          <a:prstGeom prst="rect">
            <a:avLst/>
          </a:prstGeom>
        </p:spPr>
      </p:pic>
      <p:pic>
        <p:nvPicPr>
          <p:cNvPr id="3" name="图片 2" descr="微信图片_201805112248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190" y="967740"/>
            <a:ext cx="3309620" cy="5885180"/>
          </a:xfrm>
          <a:prstGeom prst="rect">
            <a:avLst/>
          </a:prstGeom>
        </p:spPr>
      </p:pic>
      <p:pic>
        <p:nvPicPr>
          <p:cNvPr id="4" name="图片 3" descr="微信图片_201809242155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70" y="407035"/>
            <a:ext cx="3480435" cy="61880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5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5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5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28"/>
          <p:cNvSpPr/>
          <p:nvPr/>
        </p:nvSpPr>
        <p:spPr>
          <a:xfrm>
            <a:off x="0" y="-31750"/>
            <a:ext cx="12204700" cy="779463"/>
          </a:xfrm>
          <a:custGeom>
            <a:avLst/>
            <a:gdLst>
              <a:gd name="connsiteX0" fmla="*/ 0 w 12204032"/>
              <a:gd name="connsiteY0" fmla="*/ 0 h 780346"/>
              <a:gd name="connsiteX1" fmla="*/ 242872 w 12204032"/>
              <a:gd name="connsiteY1" fmla="*/ 0 h 780346"/>
              <a:gd name="connsiteX2" fmla="*/ 619171 w 12204032"/>
              <a:gd name="connsiteY2" fmla="*/ 0 h 780346"/>
              <a:gd name="connsiteX3" fmla="*/ 4327279 w 12204032"/>
              <a:gd name="connsiteY3" fmla="*/ 0 h 780346"/>
              <a:gd name="connsiteX4" fmla="*/ 12204032 w 12204032"/>
              <a:gd name="connsiteY4" fmla="*/ 0 h 780346"/>
              <a:gd name="connsiteX5" fmla="*/ 12204032 w 12204032"/>
              <a:gd name="connsiteY5" fmla="*/ 780346 h 780346"/>
              <a:gd name="connsiteX6" fmla="*/ 9742733 w 12204032"/>
              <a:gd name="connsiteY6" fmla="*/ 780346 h 780346"/>
              <a:gd name="connsiteX7" fmla="*/ 5989671 w 12204032"/>
              <a:gd name="connsiteY7" fmla="*/ 780346 h 780346"/>
              <a:gd name="connsiteX8" fmla="*/ 4855248 w 12204032"/>
              <a:gd name="connsiteY8" fmla="*/ 780346 h 780346"/>
              <a:gd name="connsiteX9" fmla="*/ 4327279 w 12204032"/>
              <a:gd name="connsiteY9" fmla="*/ 780346 h 780346"/>
              <a:gd name="connsiteX10" fmla="*/ 1905263 w 12204032"/>
              <a:gd name="connsiteY10" fmla="*/ 780346 h 780346"/>
              <a:gd name="connsiteX11" fmla="*/ 1902024 w 12204032"/>
              <a:gd name="connsiteY11" fmla="*/ 759132 h 780346"/>
              <a:gd name="connsiteX12" fmla="*/ 1338051 w 12204032"/>
              <a:gd name="connsiteY12" fmla="*/ 299480 h 780346"/>
              <a:gd name="connsiteX13" fmla="*/ 774078 w 12204032"/>
              <a:gd name="connsiteY13" fmla="*/ 759132 h 780346"/>
              <a:gd name="connsiteX14" fmla="*/ 770839 w 12204032"/>
              <a:gd name="connsiteY14" fmla="*/ 780346 h 780346"/>
              <a:gd name="connsiteX15" fmla="*/ 619171 w 12204032"/>
              <a:gd name="connsiteY15" fmla="*/ 780346 h 780346"/>
              <a:gd name="connsiteX16" fmla="*/ 242872 w 12204032"/>
              <a:gd name="connsiteY16" fmla="*/ 780346 h 780346"/>
              <a:gd name="connsiteX17" fmla="*/ 0 w 12204032"/>
              <a:gd name="connsiteY17" fmla="*/ 780346 h 780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032" h="780346">
                <a:moveTo>
                  <a:pt x="0" y="0"/>
                </a:moveTo>
                <a:lnTo>
                  <a:pt x="242872" y="0"/>
                </a:lnTo>
                <a:lnTo>
                  <a:pt x="619171" y="0"/>
                </a:lnTo>
                <a:lnTo>
                  <a:pt x="4327279" y="0"/>
                </a:lnTo>
                <a:lnTo>
                  <a:pt x="12204032" y="0"/>
                </a:lnTo>
                <a:lnTo>
                  <a:pt x="12204032" y="780346"/>
                </a:lnTo>
                <a:lnTo>
                  <a:pt x="9742733" y="780346"/>
                </a:lnTo>
                <a:lnTo>
                  <a:pt x="5989671" y="780346"/>
                </a:lnTo>
                <a:lnTo>
                  <a:pt x="4855248" y="780346"/>
                </a:lnTo>
                <a:lnTo>
                  <a:pt x="4327279" y="780346"/>
                </a:lnTo>
                <a:lnTo>
                  <a:pt x="1905263" y="780346"/>
                </a:lnTo>
                <a:lnTo>
                  <a:pt x="1902024" y="759132"/>
                </a:lnTo>
                <a:cubicBezTo>
                  <a:pt x="1848345" y="496809"/>
                  <a:pt x="1616242" y="299480"/>
                  <a:pt x="1338051" y="299480"/>
                </a:cubicBezTo>
                <a:cubicBezTo>
                  <a:pt x="1059860" y="299480"/>
                  <a:pt x="827757" y="496809"/>
                  <a:pt x="774078" y="759132"/>
                </a:cubicBezTo>
                <a:lnTo>
                  <a:pt x="770839" y="780346"/>
                </a:lnTo>
                <a:lnTo>
                  <a:pt x="619171" y="780346"/>
                </a:lnTo>
                <a:lnTo>
                  <a:pt x="242872" y="780346"/>
                </a:lnTo>
                <a:lnTo>
                  <a:pt x="0" y="780346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9634" name="Picture 4"/>
          <p:cNvPicPr>
            <a:picLocks noGrp="1" noChangeAspect="1" noChangeArrowheads="1"/>
          </p:cNvPicPr>
          <p:nvPr>
            <p:ph type="pic"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8264525" y="3418840"/>
            <a:ext cx="9525" cy="9525"/>
          </a:xfrm>
        </p:spPr>
      </p:pic>
      <p:pic>
        <p:nvPicPr>
          <p:cNvPr id="69635" name="Picture 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68825" y="3424238"/>
            <a:ext cx="6350" cy="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2"/>
          <p:cNvSpPr>
            <a:spLocks noChangeArrowheads="1"/>
          </p:cNvSpPr>
          <p:nvPr/>
        </p:nvSpPr>
        <p:spPr bwMode="auto">
          <a:xfrm>
            <a:off x="918845" y="574675"/>
            <a:ext cx="7305675" cy="767715"/>
          </a:xfrm>
          <a:prstGeom prst="roundRect">
            <a:avLst>
              <a:gd name="adj" fmla="val 11741"/>
            </a:avLst>
          </a:prstGeom>
          <a:gradFill flip="none" rotWithShape="1">
            <a:gsLst>
              <a:gs pos="0">
                <a:srgbClr val="00DFF6"/>
              </a:gs>
              <a:gs pos="90000">
                <a:srgbClr val="002774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/>
            </a:pPr>
            <a:endParaRPr lang="en-US" altLang="zh-CN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Box 147"/>
          <p:cNvSpPr txBox="1">
            <a:spLocks noChangeArrowheads="1"/>
          </p:cNvSpPr>
          <p:nvPr/>
        </p:nvSpPr>
        <p:spPr bwMode="auto">
          <a:xfrm>
            <a:off x="918845" y="635635"/>
            <a:ext cx="7306310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p>
            <a:pPr>
              <a:defRPr/>
            </a:pPr>
            <a:r>
              <a:rPr lang="zh-CN" altLang="en-US" sz="3600" b="1" kern="0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线下：</a:t>
            </a:r>
            <a:r>
              <a:rPr lang="en-US" altLang="zh-CN" sz="3600" b="1" kern="0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365</a:t>
            </a:r>
            <a:r>
              <a:rPr lang="zh-CN" altLang="en-US" sz="3600" b="1" kern="0" dirty="0">
                <a:solidFill>
                  <a:srgbClr val="FF0000"/>
                </a:solidFill>
                <a:latin typeface="+mn-lt"/>
                <a:ea typeface="微软雅黑" panose="020B0503020204020204" charset="-122"/>
              </a:rPr>
              <a:t>家长课堂学习卡</a:t>
            </a:r>
            <a:endParaRPr lang="zh-CN" altLang="en-US" sz="3600" b="1" kern="0" dirty="0">
              <a:solidFill>
                <a:srgbClr val="FF0000"/>
              </a:solidFill>
              <a:latin typeface="+mn-lt"/>
              <a:ea typeface="微软雅黑" panose="020B0503020204020204" charset="-122"/>
            </a:endParaRPr>
          </a:p>
        </p:txBody>
      </p:sp>
      <p:pic>
        <p:nvPicPr>
          <p:cNvPr id="3" name="图片 2" descr="微信图片_20180130171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" y="2161540"/>
            <a:ext cx="5426710" cy="3424555"/>
          </a:xfrm>
          <a:prstGeom prst="rect">
            <a:avLst/>
          </a:prstGeom>
        </p:spPr>
      </p:pic>
      <p:pic>
        <p:nvPicPr>
          <p:cNvPr id="6" name="图片 5" descr="微信图片_20180130171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045" y="2038985"/>
            <a:ext cx="5669915" cy="3669665"/>
          </a:xfrm>
          <a:prstGeom prst="rect">
            <a:avLst/>
          </a:prstGeom>
        </p:spPr>
      </p:pic>
      <p:pic>
        <p:nvPicPr>
          <p:cNvPr id="2" name="图片 1" descr="微信图片_201805112259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0" y="1908175"/>
            <a:ext cx="5866765" cy="3800475"/>
          </a:xfrm>
          <a:prstGeom prst="rect">
            <a:avLst/>
          </a:prstGeom>
        </p:spPr>
      </p:pic>
      <p:pic>
        <p:nvPicPr>
          <p:cNvPr id="4" name="图片 3" descr="微信图片_201805112259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045" y="2025650"/>
            <a:ext cx="5617845" cy="3565525"/>
          </a:xfrm>
          <a:prstGeom prst="rect">
            <a:avLst/>
          </a:prstGeom>
        </p:spPr>
      </p:pic>
      <p:pic>
        <p:nvPicPr>
          <p:cNvPr id="5" name="图片 4" descr="微信图片_201805112259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" y="1918970"/>
            <a:ext cx="6142355" cy="3910330"/>
          </a:xfrm>
          <a:prstGeom prst="rect">
            <a:avLst/>
          </a:prstGeom>
        </p:spPr>
      </p:pic>
      <p:pic>
        <p:nvPicPr>
          <p:cNvPr id="7" name="图片 6" descr="微信图片_201805112259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025" y="1918970"/>
            <a:ext cx="5908675" cy="38773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091815" y="2987675"/>
            <a:ext cx="6664325" cy="2071370"/>
            <a:chOff x="1049415" y="2561885"/>
            <a:chExt cx="5370286" cy="2071628"/>
          </a:xfrm>
        </p:grpSpPr>
        <p:sp>
          <p:nvSpPr>
            <p:cNvPr id="10" name="TextBox 29"/>
            <p:cNvSpPr txBox="1"/>
            <p:nvPr/>
          </p:nvSpPr>
          <p:spPr>
            <a:xfrm>
              <a:off x="1049415" y="2561885"/>
              <a:ext cx="5370286" cy="922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54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让中国家庭更幸福！</a:t>
              </a:r>
              <a:endParaRPr lang="zh-CN" altLang="en-US" sz="54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337601" y="4221088"/>
              <a:ext cx="2749493" cy="412425"/>
              <a:chOff x="5423085" y="5733256"/>
              <a:chExt cx="2749493" cy="412425"/>
            </a:xfrm>
          </p:grpSpPr>
          <p:sp>
            <p:nvSpPr>
              <p:cNvPr id="22" name="Rounded Rectangle 28"/>
              <p:cNvSpPr/>
              <p:nvPr/>
            </p:nvSpPr>
            <p:spPr>
              <a:xfrm>
                <a:off x="5423085" y="5733256"/>
                <a:ext cx="2749493" cy="412424"/>
              </a:xfrm>
              <a:prstGeom prst="roundRect">
                <a:avLst/>
              </a:prstGeom>
              <a:noFill/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900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3" name="Rounded Rectangle 29"/>
              <p:cNvSpPr/>
              <p:nvPr/>
            </p:nvSpPr>
            <p:spPr>
              <a:xfrm>
                <a:off x="5423085" y="5733257"/>
                <a:ext cx="1104169" cy="41242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  <a:latin typeface="FZHei-B01S" panose="02010601030101010101" pitchFamily="2" charset="-122"/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3" name="TextBox 59"/>
            <p:cNvSpPr>
              <a:spLocks noChangeArrowheads="1"/>
            </p:cNvSpPr>
            <p:nvPr/>
          </p:nvSpPr>
          <p:spPr bwMode="auto">
            <a:xfrm flipH="1">
              <a:off x="2422798" y="4242634"/>
              <a:ext cx="1008112" cy="368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latin typeface="张海山锐谐体" panose="02000000000000000000" charset="-122"/>
                  <a:ea typeface="张海山锐谐体" panose="02000000000000000000" charset="-122"/>
                  <a:sym typeface="FZHei-B01S" panose="02010601030101010101" pitchFamily="2" charset="-122"/>
                </a:rPr>
                <a:t>策划</a:t>
              </a:r>
              <a:endParaRPr lang="zh-CN" altLang="en-US" dirty="0">
                <a:latin typeface="张海山锐谐体" panose="02000000000000000000" charset="-122"/>
                <a:ea typeface="张海山锐谐体" panose="02000000000000000000" charset="-122"/>
                <a:sym typeface="FZHei-B01S" panose="02010601030101010101" pitchFamily="2" charset="-122"/>
              </a:endParaRPr>
            </a:p>
          </p:txBody>
        </p:sp>
        <p:sp>
          <p:nvSpPr>
            <p:cNvPr id="14" name="TextBox 59"/>
            <p:cNvSpPr>
              <a:spLocks noChangeArrowheads="1"/>
            </p:cNvSpPr>
            <p:nvPr/>
          </p:nvSpPr>
          <p:spPr bwMode="auto">
            <a:xfrm flipH="1">
              <a:off x="2765310" y="4244148"/>
              <a:ext cx="2877185" cy="368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张海山锐谐体" panose="02000000000000000000" charset="-122"/>
                  <a:ea typeface="张海山锐谐体" panose="02000000000000000000" charset="-122"/>
                  <a:sym typeface="FZHei-B01S" panose="02010601030101010101" pitchFamily="2" charset="-122"/>
                </a:rPr>
                <a:t>明人家庭教育</a:t>
              </a:r>
              <a:endParaRPr lang="zh-CN" altLang="en-US" dirty="0">
                <a:solidFill>
                  <a:schemeClr val="bg1"/>
                </a:solidFill>
                <a:latin typeface="张海山锐谐体" panose="02000000000000000000" charset="-122"/>
                <a:ea typeface="张海山锐谐体" panose="02000000000000000000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76048" y="2387400"/>
            <a:ext cx="6678929" cy="2671064"/>
            <a:chOff x="533920" y="1961813"/>
            <a:chExt cx="6678929" cy="2671064"/>
          </a:xfrm>
        </p:grpSpPr>
        <p:sp>
          <p:nvSpPr>
            <p:cNvPr id="4" name="标题 4"/>
            <p:cNvSpPr txBox="1"/>
            <p:nvPr/>
          </p:nvSpPr>
          <p:spPr>
            <a:xfrm>
              <a:off x="533920" y="3700605"/>
              <a:ext cx="6212246" cy="26788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1" algn="ctr"/>
              <a:r>
                <a:rPr lang="zh-CN" altLang="en-US" sz="1000" dirty="0">
                  <a:solidFill>
                    <a:schemeClr val="bg1"/>
                  </a:solidFill>
                  <a:latin typeface="张海山锐谐体" panose="02000000000000000000" charset="-122"/>
                  <a:ea typeface="张海山锐谐体" panose="02000000000000000000" charset="-122"/>
                  <a:sym typeface="FZHei-B01S" panose="02010601030101010101" pitchFamily="2" charset="-122"/>
                </a:rPr>
                <a:t> Thank you for watching</a:t>
              </a:r>
              <a:endParaRPr lang="zh-CN" altLang="en-US" sz="1000" dirty="0">
                <a:solidFill>
                  <a:schemeClr val="bg1"/>
                </a:solidFill>
                <a:latin typeface="张海山锐谐体" panose="02000000000000000000" charset="-122"/>
                <a:ea typeface="张海山锐谐体" panose="02000000000000000000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Rounded Rectangle 28"/>
            <p:cNvSpPr/>
            <p:nvPr/>
          </p:nvSpPr>
          <p:spPr>
            <a:xfrm>
              <a:off x="2337601" y="4220453"/>
              <a:ext cx="2749493" cy="412424"/>
            </a:xfrm>
            <a:prstGeom prst="round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9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06939" y="1961813"/>
              <a:ext cx="410591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张海山锐谐体" panose="02000000000000000000" charset="-122"/>
                  <a:ea typeface="张海山锐谐体" panose="02000000000000000000" charset="-122"/>
                  <a:sym typeface="FZHei-B01S" panose="02010601030101010101" pitchFamily="2" charset="-122"/>
                </a:rPr>
                <a:t>Christian family education</a:t>
              </a:r>
              <a:endParaRPr lang="zh-CN" altLang="en-US" dirty="0">
                <a:solidFill>
                  <a:schemeClr val="bg1"/>
                </a:solidFill>
                <a:latin typeface="张海山锐谐体" panose="02000000000000000000" charset="-122"/>
                <a:ea typeface="张海山锐谐体" panose="02000000000000000000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203161" y="1833048"/>
            <a:ext cx="299453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方正品尚黑" panose="020F0400000000000000" charset="-122"/>
                <a:ea typeface="方正品尚黑" panose="020F0400000000000000" charset="-122"/>
                <a:sym typeface="FZHei-B01S" panose="02010601030101010101" pitchFamily="2" charset="-122"/>
              </a:rPr>
              <a:t>365</a:t>
            </a:r>
            <a:r>
              <a:rPr lang="zh-CN" altLang="en-US" sz="3600" dirty="0">
                <a:solidFill>
                  <a:schemeClr val="bg1"/>
                </a:solidFill>
                <a:latin typeface="方正品尚黑" panose="020F0400000000000000" charset="-122"/>
                <a:ea typeface="方正品尚黑" panose="020F0400000000000000" charset="-122"/>
                <a:sym typeface="FZHei-B01S" panose="02010601030101010101" pitchFamily="2" charset="-122"/>
              </a:rPr>
              <a:t>家长课堂</a:t>
            </a:r>
            <a:endParaRPr lang="zh-CN" altLang="en-US" sz="3600" dirty="0">
              <a:solidFill>
                <a:schemeClr val="bg1"/>
              </a:solidFill>
              <a:latin typeface="方正品尚黑" panose="020F0400000000000000" charset="-122"/>
              <a:ea typeface="方正品尚黑" panose="020F0400000000000000" charset="-122"/>
              <a:sym typeface="FZHei-B01S" panose="0201060103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29"/>
          <a:stretch>
            <a:fillRect/>
          </a:stretch>
        </p:blipFill>
        <p:spPr>
          <a:xfrm>
            <a:off x="3215680" y="1742839"/>
            <a:ext cx="1899520" cy="1106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split orient="vert"/>
      </p:transition>
    </mc:Choice>
    <mc:Fallback>
      <p:transition spd="slow" advClick="0" advTm="0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flipV="1">
            <a:off x="2998824" y="1045933"/>
            <a:ext cx="5721350" cy="3649413"/>
          </a:xfrm>
          <a:prstGeom prst="triangle">
            <a:avLst/>
          </a:pr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243299" y="5552613"/>
            <a:ext cx="5232400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3262349" y="4276263"/>
            <a:ext cx="882650" cy="127635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954624" y="1421495"/>
            <a:ext cx="882650" cy="127635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7527736" y="4270996"/>
            <a:ext cx="928913" cy="1281618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 flipV="1">
            <a:off x="5821399" y="1421496"/>
            <a:ext cx="939800" cy="1276349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434795" y="1916199"/>
            <a:ext cx="115951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张海山锐谐体" panose="02000000000000000000" charset="-122"/>
                <a:ea typeface="张海山锐谐体" panose="02000000000000000000" charset="-122"/>
                <a:sym typeface="FZHei-B01S" panose="02010601030101010101" pitchFamily="2" charset="-122"/>
              </a:rPr>
              <a:t>2</a:t>
            </a:r>
            <a:endParaRPr lang="en-US" altLang="zh-CN" sz="9600" dirty="0">
              <a:solidFill>
                <a:schemeClr val="bg1"/>
              </a:solidFill>
              <a:latin typeface="张海山锐谐体" panose="02000000000000000000" charset="-122"/>
              <a:ea typeface="张海山锐谐体" panose="02000000000000000000" charset="-122"/>
              <a:sym typeface="FZHei-B01S" panose="02010601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91590" y="3218228"/>
            <a:ext cx="4246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各个阶段家庭教育</a:t>
            </a:r>
            <a:endParaRPr lang="zh-CN" altLang="en-US" sz="40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  <a:p>
            <a:r>
              <a:rPr lang="zh-CN" altLang="en-US" sz="40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理想与现实的冲突</a:t>
            </a:r>
            <a:endParaRPr lang="zh-CN" altLang="en-US" sz="40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:split orient="vert"/>
      </p:transition>
    </mc:Choice>
    <mc:Fallback>
      <p:transition spd="slow" advTm="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4669790" y="245745"/>
            <a:ext cx="3524885" cy="718378"/>
            <a:chOff x="4678613" y="430369"/>
            <a:chExt cx="2878667" cy="718378"/>
          </a:xfrm>
        </p:grpSpPr>
        <p:sp>
          <p:nvSpPr>
            <p:cNvPr id="96" name="椭圆 95"/>
            <p:cNvSpPr/>
            <p:nvPr/>
          </p:nvSpPr>
          <p:spPr>
            <a:xfrm>
              <a:off x="5662807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1" name="TextBox 132"/>
            <p:cNvSpPr txBox="1"/>
            <p:nvPr/>
          </p:nvSpPr>
          <p:spPr>
            <a:xfrm>
              <a:off x="4678613" y="430369"/>
              <a:ext cx="2878667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学龄前教育阶段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0" name="矩形 109"/>
          <p:cNvSpPr/>
          <p:nvPr/>
        </p:nvSpPr>
        <p:spPr>
          <a:xfrm>
            <a:off x="1231900" y="5079365"/>
            <a:ext cx="3792220" cy="12725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理想：</a:t>
            </a:r>
            <a:r>
              <a:rPr lang="zh-CN" altLang="en-US" sz="2800" b="1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陪伴是</a:t>
            </a:r>
            <a:endParaRPr lang="zh-CN" altLang="en-US" sz="2800" b="1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800" b="1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       最长情的告白！</a:t>
            </a:r>
            <a:endParaRPr lang="zh-CN" altLang="en-US" sz="2800" b="1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6624676" y="5079466"/>
            <a:ext cx="4727815" cy="127254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现实：</a:t>
            </a:r>
            <a:r>
              <a:rPr lang="zh-CN" altLang="en-US" sz="2800" b="1" dirty="0">
                <a:solidFill>
                  <a:schemeClr val="bg2">
                    <a:lumMod val="9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sym typeface="FZHei-B01S" panose="02010601030101010101" pitchFamily="2" charset="-122"/>
              </a:rPr>
              <a:t>立业之初，物质基础决定上层建筑！</a:t>
            </a:r>
            <a:endParaRPr lang="zh-CN" altLang="en-US" sz="2800" b="1" dirty="0">
              <a:solidFill>
                <a:schemeClr val="bg2">
                  <a:lumMod val="9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56437" y="1552755"/>
            <a:ext cx="5764402" cy="3402286"/>
            <a:chOff x="2922265" y="1447909"/>
            <a:chExt cx="6093465" cy="3506782"/>
          </a:xfrm>
        </p:grpSpPr>
        <p:sp>
          <p:nvSpPr>
            <p:cNvPr id="102" name="Freeform: Shape 3"/>
            <p:cNvSpPr/>
            <p:nvPr/>
          </p:nvSpPr>
          <p:spPr bwMode="auto">
            <a:xfrm>
              <a:off x="2922265" y="4819279"/>
              <a:ext cx="3069301" cy="135412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3" name="Freeform: Shape 4"/>
            <p:cNvSpPr/>
            <p:nvPr/>
          </p:nvSpPr>
          <p:spPr bwMode="auto">
            <a:xfrm>
              <a:off x="5946427" y="4819279"/>
              <a:ext cx="3069301" cy="135412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4" name="Freeform: Shape 5"/>
            <p:cNvSpPr/>
            <p:nvPr/>
          </p:nvSpPr>
          <p:spPr bwMode="auto">
            <a:xfrm>
              <a:off x="3522930" y="1447909"/>
              <a:ext cx="4937268" cy="3381787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5" name="Freeform: Shape 6"/>
            <p:cNvSpPr/>
            <p:nvPr/>
          </p:nvSpPr>
          <p:spPr bwMode="auto">
            <a:xfrm>
              <a:off x="3540290" y="1465270"/>
              <a:ext cx="4906021" cy="3347065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6" name="Freeform: Shape 7"/>
            <p:cNvSpPr/>
            <p:nvPr/>
          </p:nvSpPr>
          <p:spPr bwMode="auto">
            <a:xfrm>
              <a:off x="3540290" y="4669981"/>
              <a:ext cx="4906021" cy="142355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7" name="Rectangle 8"/>
            <p:cNvSpPr/>
            <p:nvPr/>
          </p:nvSpPr>
          <p:spPr bwMode="auto">
            <a:xfrm>
              <a:off x="2922265" y="4763723"/>
              <a:ext cx="6093465" cy="111107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8" name="Freeform: Shape 9"/>
            <p:cNvSpPr/>
            <p:nvPr/>
          </p:nvSpPr>
          <p:spPr bwMode="auto">
            <a:xfrm>
              <a:off x="5529780" y="4763724"/>
              <a:ext cx="874959" cy="62496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sz="1705"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pic>
          <p:nvPicPr>
            <p:cNvPr id="2" name="图片 1" descr="851016_20151201135624368500_1"/>
            <p:cNvPicPr>
              <a:picLocks noChangeAspect="1"/>
            </p:cNvPicPr>
            <p:nvPr/>
          </p:nvPicPr>
          <p:blipFill rotWithShape="1">
            <a:blip r:embed="rId1"/>
            <a:srcRect t="8369" b="5918"/>
            <a:stretch>
              <a:fillRect/>
            </a:stretch>
          </p:blipFill>
          <p:spPr>
            <a:xfrm>
              <a:off x="3531397" y="1713923"/>
              <a:ext cx="4923211" cy="276494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3939541" y="487681"/>
            <a:ext cx="5069205" cy="908049"/>
            <a:chOff x="4680056" y="545175"/>
            <a:chExt cx="2878667" cy="603572"/>
          </a:xfrm>
        </p:grpSpPr>
        <p:sp>
          <p:nvSpPr>
            <p:cNvPr id="96" name="椭圆 95"/>
            <p:cNvSpPr/>
            <p:nvPr/>
          </p:nvSpPr>
          <p:spPr>
            <a:xfrm>
              <a:off x="5662807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01" name="TextBox 132"/>
            <p:cNvSpPr txBox="1"/>
            <p:nvPr/>
          </p:nvSpPr>
          <p:spPr>
            <a:xfrm>
              <a:off x="4680056" y="545175"/>
              <a:ext cx="2878667" cy="428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学龄前教育阶段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69110" y="2220595"/>
            <a:ext cx="9551670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对策：</a:t>
            </a:r>
            <a:endParaRPr lang="en-US" altLang="zh-CN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1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、优质陪伴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-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全身心全然陪伴；</a:t>
            </a:r>
            <a:endParaRPr lang="en-US" altLang="zh-CN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2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、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“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四把</a:t>
            </a:r>
            <a:r>
              <a:rPr lang="en-US" altLang="zh-CN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”</a:t>
            </a: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精神：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   把自己当孩子，把自己当大人；</a:t>
            </a:r>
            <a:endParaRPr lang="zh-CN" altLang="en-US" sz="4000" b="1" dirty="0">
              <a:solidFill>
                <a:schemeClr val="bg2">
                  <a:lumMod val="90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FZHei-B01S" panose="02010601030101010101" pitchFamily="2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4000" b="1" dirty="0">
                <a:solidFill>
                  <a:schemeClr val="bg2">
                    <a:lumMod val="90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FZHei-B01S" panose="02010601030101010101" pitchFamily="2" charset="-122"/>
              </a:rPr>
              <a:t>   把孩子当孩子，把孩子当大人！</a:t>
            </a:r>
            <a:endParaRPr lang="zh-CN" altLang="en-US" sz="4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34"/>
          <p:cNvSpPr/>
          <p:nvPr/>
        </p:nvSpPr>
        <p:spPr bwMode="auto">
          <a:xfrm>
            <a:off x="4923976" y="4255806"/>
            <a:ext cx="2342097" cy="1547703"/>
          </a:xfrm>
          <a:custGeom>
            <a:avLst/>
            <a:gdLst>
              <a:gd name="T0" fmla="*/ 251 w 280"/>
              <a:gd name="T1" fmla="*/ 45 h 185"/>
              <a:gd name="T2" fmla="*/ 117 w 280"/>
              <a:gd name="T3" fmla="*/ 45 h 185"/>
              <a:gd name="T4" fmla="*/ 110 w 280"/>
              <a:gd name="T5" fmla="*/ 35 h 185"/>
              <a:gd name="T6" fmla="*/ 113 w 280"/>
              <a:gd name="T7" fmla="*/ 25 h 185"/>
              <a:gd name="T8" fmla="*/ 89 w 280"/>
              <a:gd name="T9" fmla="*/ 0 h 185"/>
              <a:gd name="T10" fmla="*/ 64 w 280"/>
              <a:gd name="T11" fmla="*/ 24 h 185"/>
              <a:gd name="T12" fmla="*/ 66 w 280"/>
              <a:gd name="T13" fmla="*/ 35 h 185"/>
              <a:gd name="T14" fmla="*/ 60 w 280"/>
              <a:gd name="T15" fmla="*/ 45 h 185"/>
              <a:gd name="T16" fmla="*/ 28 w 280"/>
              <a:gd name="T17" fmla="*/ 45 h 185"/>
              <a:gd name="T18" fmla="*/ 4 w 280"/>
              <a:gd name="T19" fmla="*/ 76 h 185"/>
              <a:gd name="T20" fmla="*/ 140 w 280"/>
              <a:gd name="T21" fmla="*/ 185 h 185"/>
              <a:gd name="T22" fmla="*/ 276 w 280"/>
              <a:gd name="T23" fmla="*/ 76 h 185"/>
              <a:gd name="T24" fmla="*/ 251 w 280"/>
              <a:gd name="T25" fmla="*/ 4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0" h="185">
                <a:moveTo>
                  <a:pt x="251" y="45"/>
                </a:moveTo>
                <a:cubicBezTo>
                  <a:pt x="117" y="45"/>
                  <a:pt x="117" y="45"/>
                  <a:pt x="117" y="45"/>
                </a:cubicBezTo>
                <a:cubicBezTo>
                  <a:pt x="111" y="45"/>
                  <a:pt x="108" y="40"/>
                  <a:pt x="110" y="35"/>
                </a:cubicBezTo>
                <a:cubicBezTo>
                  <a:pt x="112" y="32"/>
                  <a:pt x="113" y="28"/>
                  <a:pt x="113" y="25"/>
                </a:cubicBezTo>
                <a:cubicBezTo>
                  <a:pt x="113" y="12"/>
                  <a:pt x="102" y="0"/>
                  <a:pt x="89" y="0"/>
                </a:cubicBezTo>
                <a:cubicBezTo>
                  <a:pt x="75" y="0"/>
                  <a:pt x="64" y="11"/>
                  <a:pt x="64" y="24"/>
                </a:cubicBezTo>
                <a:cubicBezTo>
                  <a:pt x="64" y="28"/>
                  <a:pt x="65" y="32"/>
                  <a:pt x="66" y="35"/>
                </a:cubicBezTo>
                <a:cubicBezTo>
                  <a:pt x="69" y="40"/>
                  <a:pt x="66" y="45"/>
                  <a:pt x="60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12" y="45"/>
                  <a:pt x="0" y="60"/>
                  <a:pt x="4" y="76"/>
                </a:cubicBezTo>
                <a:cubicBezTo>
                  <a:pt x="18" y="139"/>
                  <a:pt x="73" y="185"/>
                  <a:pt x="140" y="185"/>
                </a:cubicBezTo>
                <a:cubicBezTo>
                  <a:pt x="206" y="185"/>
                  <a:pt x="262" y="139"/>
                  <a:pt x="276" y="76"/>
                </a:cubicBezTo>
                <a:cubicBezTo>
                  <a:pt x="280" y="60"/>
                  <a:pt x="268" y="45"/>
                  <a:pt x="251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69242" y="3586635"/>
            <a:ext cx="342412" cy="342413"/>
            <a:chOff x="4326855" y="2690011"/>
            <a:chExt cx="256888" cy="256889"/>
          </a:xfrm>
        </p:grpSpPr>
        <p:sp>
          <p:nvSpPr>
            <p:cNvPr id="11" name="Oval 735"/>
            <p:cNvSpPr>
              <a:spLocks noChangeArrowheads="1"/>
            </p:cNvSpPr>
            <p:nvPr/>
          </p:nvSpPr>
          <p:spPr bwMode="auto">
            <a:xfrm>
              <a:off x="4326855" y="2690011"/>
              <a:ext cx="256888" cy="2568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12" name="Freeform 736"/>
            <p:cNvSpPr/>
            <p:nvPr/>
          </p:nvSpPr>
          <p:spPr bwMode="auto">
            <a:xfrm>
              <a:off x="4464841" y="2722306"/>
              <a:ext cx="107159" cy="124775"/>
            </a:xfrm>
            <a:custGeom>
              <a:avLst/>
              <a:gdLst>
                <a:gd name="T0" fmla="*/ 0 w 17"/>
                <a:gd name="T1" fmla="*/ 0 h 20"/>
                <a:gd name="T2" fmla="*/ 13 w 17"/>
                <a:gd name="T3" fmla="*/ 20 h 20"/>
                <a:gd name="T4" fmla="*/ 0 w 17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0">
                  <a:moveTo>
                    <a:pt x="0" y="0"/>
                  </a:moveTo>
                  <a:cubicBezTo>
                    <a:pt x="0" y="0"/>
                    <a:pt x="17" y="3"/>
                    <a:pt x="13" y="20"/>
                  </a:cubicBezTo>
                  <a:cubicBezTo>
                    <a:pt x="13" y="20"/>
                    <a:pt x="9" y="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3" name="Freeform 737"/>
          <p:cNvSpPr/>
          <p:nvPr/>
        </p:nvSpPr>
        <p:spPr bwMode="auto">
          <a:xfrm>
            <a:off x="5710544" y="4314505"/>
            <a:ext cx="142835" cy="158488"/>
          </a:xfrm>
          <a:custGeom>
            <a:avLst/>
            <a:gdLst>
              <a:gd name="T0" fmla="*/ 0 w 17"/>
              <a:gd name="T1" fmla="*/ 0 h 19"/>
              <a:gd name="T2" fmla="*/ 12 w 17"/>
              <a:gd name="T3" fmla="*/ 19 h 19"/>
              <a:gd name="T4" fmla="*/ 0 w 17"/>
              <a:gd name="T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" h="19">
                <a:moveTo>
                  <a:pt x="0" y="0"/>
                </a:moveTo>
                <a:cubicBezTo>
                  <a:pt x="0" y="0"/>
                  <a:pt x="17" y="3"/>
                  <a:pt x="12" y="19"/>
                </a:cubicBezTo>
                <a:cubicBezTo>
                  <a:pt x="12" y="19"/>
                  <a:pt x="8" y="6"/>
                  <a:pt x="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4" name="Freeform 738"/>
          <p:cNvSpPr/>
          <p:nvPr/>
        </p:nvSpPr>
        <p:spPr bwMode="auto">
          <a:xfrm>
            <a:off x="6305363" y="1655429"/>
            <a:ext cx="500900" cy="1639664"/>
          </a:xfrm>
          <a:custGeom>
            <a:avLst/>
            <a:gdLst>
              <a:gd name="T0" fmla="*/ 16 w 60"/>
              <a:gd name="T1" fmla="*/ 196 h 196"/>
              <a:gd name="T2" fmla="*/ 0 w 60"/>
              <a:gd name="T3" fmla="*/ 180 h 196"/>
              <a:gd name="T4" fmla="*/ 0 w 60"/>
              <a:gd name="T5" fmla="*/ 15 h 196"/>
              <a:gd name="T6" fmla="*/ 16 w 60"/>
              <a:gd name="T7" fmla="*/ 0 h 196"/>
              <a:gd name="T8" fmla="*/ 45 w 60"/>
              <a:gd name="T9" fmla="*/ 0 h 196"/>
              <a:gd name="T10" fmla="*/ 60 w 60"/>
              <a:gd name="T11" fmla="*/ 15 h 196"/>
              <a:gd name="T12" fmla="*/ 45 w 60"/>
              <a:gd name="T13" fmla="*/ 30 h 196"/>
              <a:gd name="T14" fmla="*/ 31 w 60"/>
              <a:gd name="T15" fmla="*/ 30 h 196"/>
              <a:gd name="T16" fmla="*/ 31 w 60"/>
              <a:gd name="T17" fmla="*/ 180 h 196"/>
              <a:gd name="T18" fmla="*/ 16 w 60"/>
              <a:gd name="T1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" h="196">
                <a:moveTo>
                  <a:pt x="16" y="196"/>
                </a:moveTo>
                <a:cubicBezTo>
                  <a:pt x="7" y="196"/>
                  <a:pt x="0" y="189"/>
                  <a:pt x="0" y="18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7"/>
                  <a:pt x="7" y="0"/>
                  <a:pt x="16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3" y="0"/>
                  <a:pt x="60" y="7"/>
                  <a:pt x="60" y="15"/>
                </a:cubicBezTo>
                <a:cubicBezTo>
                  <a:pt x="60" y="23"/>
                  <a:pt x="53" y="30"/>
                  <a:pt x="45" y="30"/>
                </a:cubicBezTo>
                <a:cubicBezTo>
                  <a:pt x="31" y="30"/>
                  <a:pt x="31" y="30"/>
                  <a:pt x="31" y="30"/>
                </a:cubicBezTo>
                <a:cubicBezTo>
                  <a:pt x="31" y="180"/>
                  <a:pt x="31" y="180"/>
                  <a:pt x="31" y="180"/>
                </a:cubicBezTo>
                <a:cubicBezTo>
                  <a:pt x="31" y="189"/>
                  <a:pt x="24" y="196"/>
                  <a:pt x="16" y="19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5" name="Freeform 739"/>
          <p:cNvSpPr/>
          <p:nvPr/>
        </p:nvSpPr>
        <p:spPr bwMode="auto">
          <a:xfrm>
            <a:off x="6295579" y="3019210"/>
            <a:ext cx="1389213" cy="1688581"/>
          </a:xfrm>
          <a:custGeom>
            <a:avLst/>
            <a:gdLst>
              <a:gd name="T0" fmla="*/ 151 w 166"/>
              <a:gd name="T1" fmla="*/ 202 h 202"/>
              <a:gd name="T2" fmla="*/ 135 w 166"/>
              <a:gd name="T3" fmla="*/ 187 h 202"/>
              <a:gd name="T4" fmla="*/ 13 w 166"/>
              <a:gd name="T5" fmla="*/ 32 h 202"/>
              <a:gd name="T6" fmla="*/ 2 w 166"/>
              <a:gd name="T7" fmla="*/ 14 h 202"/>
              <a:gd name="T8" fmla="*/ 20 w 166"/>
              <a:gd name="T9" fmla="*/ 2 h 202"/>
              <a:gd name="T10" fmla="*/ 166 w 166"/>
              <a:gd name="T11" fmla="*/ 187 h 202"/>
              <a:gd name="T12" fmla="*/ 151 w 166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202">
                <a:moveTo>
                  <a:pt x="151" y="202"/>
                </a:moveTo>
                <a:cubicBezTo>
                  <a:pt x="142" y="202"/>
                  <a:pt x="135" y="196"/>
                  <a:pt x="135" y="187"/>
                </a:cubicBezTo>
                <a:cubicBezTo>
                  <a:pt x="135" y="113"/>
                  <a:pt x="85" y="49"/>
                  <a:pt x="13" y="32"/>
                </a:cubicBezTo>
                <a:cubicBezTo>
                  <a:pt x="5" y="30"/>
                  <a:pt x="0" y="22"/>
                  <a:pt x="2" y="14"/>
                </a:cubicBezTo>
                <a:cubicBezTo>
                  <a:pt x="4" y="5"/>
                  <a:pt x="12" y="0"/>
                  <a:pt x="20" y="2"/>
                </a:cubicBezTo>
                <a:cubicBezTo>
                  <a:pt x="106" y="23"/>
                  <a:pt x="166" y="99"/>
                  <a:pt x="166" y="187"/>
                </a:cubicBezTo>
                <a:cubicBezTo>
                  <a:pt x="166" y="196"/>
                  <a:pt x="159" y="202"/>
                  <a:pt x="151" y="20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6" name="Freeform 740"/>
          <p:cNvSpPr/>
          <p:nvPr/>
        </p:nvSpPr>
        <p:spPr bwMode="auto">
          <a:xfrm>
            <a:off x="5970779" y="4457340"/>
            <a:ext cx="1714016" cy="1714016"/>
          </a:xfrm>
          <a:custGeom>
            <a:avLst/>
            <a:gdLst>
              <a:gd name="T0" fmla="*/ 15 w 205"/>
              <a:gd name="T1" fmla="*/ 205 h 205"/>
              <a:gd name="T2" fmla="*/ 0 w 205"/>
              <a:gd name="T3" fmla="*/ 190 h 205"/>
              <a:gd name="T4" fmla="*/ 15 w 205"/>
              <a:gd name="T5" fmla="*/ 174 h 205"/>
              <a:gd name="T6" fmla="*/ 174 w 205"/>
              <a:gd name="T7" fmla="*/ 15 h 205"/>
              <a:gd name="T8" fmla="*/ 190 w 205"/>
              <a:gd name="T9" fmla="*/ 0 h 205"/>
              <a:gd name="T10" fmla="*/ 205 w 205"/>
              <a:gd name="T11" fmla="*/ 15 h 205"/>
              <a:gd name="T12" fmla="*/ 15 w 205"/>
              <a:gd name="T13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5">
                <a:moveTo>
                  <a:pt x="15" y="205"/>
                </a:moveTo>
                <a:cubicBezTo>
                  <a:pt x="6" y="205"/>
                  <a:pt x="0" y="198"/>
                  <a:pt x="0" y="190"/>
                </a:cubicBezTo>
                <a:cubicBezTo>
                  <a:pt x="0" y="181"/>
                  <a:pt x="6" y="174"/>
                  <a:pt x="15" y="174"/>
                </a:cubicBezTo>
                <a:cubicBezTo>
                  <a:pt x="103" y="174"/>
                  <a:pt x="174" y="103"/>
                  <a:pt x="174" y="15"/>
                </a:cubicBezTo>
                <a:cubicBezTo>
                  <a:pt x="174" y="7"/>
                  <a:pt x="181" y="0"/>
                  <a:pt x="190" y="0"/>
                </a:cubicBezTo>
                <a:cubicBezTo>
                  <a:pt x="198" y="0"/>
                  <a:pt x="205" y="7"/>
                  <a:pt x="205" y="15"/>
                </a:cubicBezTo>
                <a:cubicBezTo>
                  <a:pt x="205" y="120"/>
                  <a:pt x="120" y="205"/>
                  <a:pt x="15" y="205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7" name="Freeform 741"/>
          <p:cNvSpPr/>
          <p:nvPr/>
        </p:nvSpPr>
        <p:spPr bwMode="auto">
          <a:xfrm>
            <a:off x="4507211" y="4457340"/>
            <a:ext cx="1714016" cy="1714016"/>
          </a:xfrm>
          <a:custGeom>
            <a:avLst/>
            <a:gdLst>
              <a:gd name="T0" fmla="*/ 190 w 205"/>
              <a:gd name="T1" fmla="*/ 205 h 205"/>
              <a:gd name="T2" fmla="*/ 0 w 205"/>
              <a:gd name="T3" fmla="*/ 15 h 205"/>
              <a:gd name="T4" fmla="*/ 15 w 205"/>
              <a:gd name="T5" fmla="*/ 0 h 205"/>
              <a:gd name="T6" fmla="*/ 31 w 205"/>
              <a:gd name="T7" fmla="*/ 15 h 205"/>
              <a:gd name="T8" fmla="*/ 190 w 205"/>
              <a:gd name="T9" fmla="*/ 174 h 205"/>
              <a:gd name="T10" fmla="*/ 205 w 205"/>
              <a:gd name="T11" fmla="*/ 190 h 205"/>
              <a:gd name="T12" fmla="*/ 190 w 205"/>
              <a:gd name="T13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5" h="205">
                <a:moveTo>
                  <a:pt x="190" y="205"/>
                </a:moveTo>
                <a:cubicBezTo>
                  <a:pt x="85" y="205"/>
                  <a:pt x="0" y="120"/>
                  <a:pt x="0" y="15"/>
                </a:cubicBezTo>
                <a:cubicBezTo>
                  <a:pt x="0" y="7"/>
                  <a:pt x="7" y="0"/>
                  <a:pt x="15" y="0"/>
                </a:cubicBezTo>
                <a:cubicBezTo>
                  <a:pt x="24" y="0"/>
                  <a:pt x="31" y="7"/>
                  <a:pt x="31" y="15"/>
                </a:cubicBezTo>
                <a:cubicBezTo>
                  <a:pt x="31" y="103"/>
                  <a:pt x="102" y="174"/>
                  <a:pt x="190" y="174"/>
                </a:cubicBezTo>
                <a:cubicBezTo>
                  <a:pt x="198" y="174"/>
                  <a:pt x="205" y="181"/>
                  <a:pt x="205" y="190"/>
                </a:cubicBezTo>
                <a:cubicBezTo>
                  <a:pt x="205" y="198"/>
                  <a:pt x="198" y="205"/>
                  <a:pt x="190" y="20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8" name="Freeform 742"/>
          <p:cNvSpPr/>
          <p:nvPr/>
        </p:nvSpPr>
        <p:spPr bwMode="auto">
          <a:xfrm>
            <a:off x="4507210" y="3019210"/>
            <a:ext cx="1387257" cy="1688581"/>
          </a:xfrm>
          <a:custGeom>
            <a:avLst/>
            <a:gdLst>
              <a:gd name="T0" fmla="*/ 15 w 166"/>
              <a:gd name="T1" fmla="*/ 202 h 202"/>
              <a:gd name="T2" fmla="*/ 0 w 166"/>
              <a:gd name="T3" fmla="*/ 187 h 202"/>
              <a:gd name="T4" fmla="*/ 146 w 166"/>
              <a:gd name="T5" fmla="*/ 2 h 202"/>
              <a:gd name="T6" fmla="*/ 164 w 166"/>
              <a:gd name="T7" fmla="*/ 14 h 202"/>
              <a:gd name="T8" fmla="*/ 153 w 166"/>
              <a:gd name="T9" fmla="*/ 32 h 202"/>
              <a:gd name="T10" fmla="*/ 31 w 166"/>
              <a:gd name="T11" fmla="*/ 187 h 202"/>
              <a:gd name="T12" fmla="*/ 15 w 166"/>
              <a:gd name="T13" fmla="*/ 202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202">
                <a:moveTo>
                  <a:pt x="15" y="202"/>
                </a:moveTo>
                <a:cubicBezTo>
                  <a:pt x="7" y="202"/>
                  <a:pt x="0" y="196"/>
                  <a:pt x="0" y="187"/>
                </a:cubicBezTo>
                <a:cubicBezTo>
                  <a:pt x="0" y="99"/>
                  <a:pt x="60" y="23"/>
                  <a:pt x="146" y="2"/>
                </a:cubicBezTo>
                <a:cubicBezTo>
                  <a:pt x="154" y="0"/>
                  <a:pt x="162" y="5"/>
                  <a:pt x="164" y="14"/>
                </a:cubicBezTo>
                <a:cubicBezTo>
                  <a:pt x="166" y="22"/>
                  <a:pt x="161" y="30"/>
                  <a:pt x="153" y="32"/>
                </a:cubicBezTo>
                <a:cubicBezTo>
                  <a:pt x="81" y="49"/>
                  <a:pt x="31" y="113"/>
                  <a:pt x="31" y="187"/>
                </a:cubicBezTo>
                <a:cubicBezTo>
                  <a:pt x="31" y="196"/>
                  <a:pt x="24" y="202"/>
                  <a:pt x="15" y="202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Freeform 743"/>
          <p:cNvSpPr/>
          <p:nvPr/>
        </p:nvSpPr>
        <p:spPr bwMode="auto">
          <a:xfrm>
            <a:off x="5368129" y="1655429"/>
            <a:ext cx="510683" cy="1639664"/>
          </a:xfrm>
          <a:custGeom>
            <a:avLst/>
            <a:gdLst>
              <a:gd name="T0" fmla="*/ 46 w 61"/>
              <a:gd name="T1" fmla="*/ 196 h 196"/>
              <a:gd name="T2" fmla="*/ 31 w 61"/>
              <a:gd name="T3" fmla="*/ 180 h 196"/>
              <a:gd name="T4" fmla="*/ 31 w 61"/>
              <a:gd name="T5" fmla="*/ 30 h 196"/>
              <a:gd name="T6" fmla="*/ 15 w 61"/>
              <a:gd name="T7" fmla="*/ 30 h 196"/>
              <a:gd name="T8" fmla="*/ 0 w 61"/>
              <a:gd name="T9" fmla="*/ 15 h 196"/>
              <a:gd name="T10" fmla="*/ 15 w 61"/>
              <a:gd name="T11" fmla="*/ 0 h 196"/>
              <a:gd name="T12" fmla="*/ 46 w 61"/>
              <a:gd name="T13" fmla="*/ 0 h 196"/>
              <a:gd name="T14" fmla="*/ 61 w 61"/>
              <a:gd name="T15" fmla="*/ 15 h 196"/>
              <a:gd name="T16" fmla="*/ 61 w 61"/>
              <a:gd name="T17" fmla="*/ 180 h 196"/>
              <a:gd name="T18" fmla="*/ 46 w 61"/>
              <a:gd name="T1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1" h="196">
                <a:moveTo>
                  <a:pt x="46" y="196"/>
                </a:moveTo>
                <a:cubicBezTo>
                  <a:pt x="38" y="196"/>
                  <a:pt x="31" y="189"/>
                  <a:pt x="31" y="180"/>
                </a:cubicBezTo>
                <a:cubicBezTo>
                  <a:pt x="31" y="30"/>
                  <a:pt x="31" y="30"/>
                  <a:pt x="31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6" y="30"/>
                  <a:pt x="0" y="23"/>
                  <a:pt x="0" y="15"/>
                </a:cubicBezTo>
                <a:cubicBezTo>
                  <a:pt x="0" y="7"/>
                  <a:pt x="6" y="0"/>
                  <a:pt x="1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5" y="0"/>
                  <a:pt x="61" y="7"/>
                  <a:pt x="61" y="15"/>
                </a:cubicBezTo>
                <a:cubicBezTo>
                  <a:pt x="61" y="180"/>
                  <a:pt x="61" y="180"/>
                  <a:pt x="61" y="180"/>
                </a:cubicBezTo>
                <a:cubicBezTo>
                  <a:pt x="61" y="189"/>
                  <a:pt x="55" y="196"/>
                  <a:pt x="46" y="196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203615" y="3954481"/>
            <a:ext cx="536120" cy="536120"/>
            <a:chOff x="4652736" y="2965983"/>
            <a:chExt cx="402214" cy="402214"/>
          </a:xfrm>
        </p:grpSpPr>
        <p:sp>
          <p:nvSpPr>
            <p:cNvPr id="20" name="Oval 744"/>
            <p:cNvSpPr>
              <a:spLocks noChangeArrowheads="1"/>
            </p:cNvSpPr>
            <p:nvPr/>
          </p:nvSpPr>
          <p:spPr bwMode="auto">
            <a:xfrm>
              <a:off x="4652736" y="2965983"/>
              <a:ext cx="402214" cy="4022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Freeform 745"/>
            <p:cNvSpPr/>
            <p:nvPr/>
          </p:nvSpPr>
          <p:spPr bwMode="auto">
            <a:xfrm>
              <a:off x="4872926" y="3015892"/>
              <a:ext cx="168812" cy="195236"/>
            </a:xfrm>
            <a:custGeom>
              <a:avLst/>
              <a:gdLst>
                <a:gd name="T0" fmla="*/ 0 w 27"/>
                <a:gd name="T1" fmla="*/ 0 h 31"/>
                <a:gd name="T2" fmla="*/ 20 w 27"/>
                <a:gd name="T3" fmla="*/ 31 h 31"/>
                <a:gd name="T4" fmla="*/ 0 w 27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1">
                  <a:moveTo>
                    <a:pt x="0" y="0"/>
                  </a:moveTo>
                  <a:cubicBezTo>
                    <a:pt x="0" y="0"/>
                    <a:pt x="27" y="5"/>
                    <a:pt x="20" y="31"/>
                  </a:cubicBezTo>
                  <a:cubicBezTo>
                    <a:pt x="20" y="31"/>
                    <a:pt x="14" y="1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883" tIns="60941" rIns="121883" bIns="60941" numCol="1" anchor="t" anchorCtr="0" compatLnSpc="1"/>
            <a:lstStyle/>
            <a:p>
              <a:endParaRPr 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2" name="Oval 746"/>
          <p:cNvSpPr>
            <a:spLocks noChangeArrowheads="1"/>
          </p:cNvSpPr>
          <p:nvPr/>
        </p:nvSpPr>
        <p:spPr bwMode="auto">
          <a:xfrm>
            <a:off x="6338625" y="3075950"/>
            <a:ext cx="183924" cy="1858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4" name="Oval 748"/>
          <p:cNvSpPr>
            <a:spLocks noChangeArrowheads="1"/>
          </p:cNvSpPr>
          <p:nvPr/>
        </p:nvSpPr>
        <p:spPr bwMode="auto">
          <a:xfrm>
            <a:off x="5651845" y="3068125"/>
            <a:ext cx="191751" cy="1839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6" name="Oval 750"/>
          <p:cNvSpPr>
            <a:spLocks noChangeArrowheads="1"/>
          </p:cNvSpPr>
          <p:nvPr/>
        </p:nvSpPr>
        <p:spPr bwMode="auto">
          <a:xfrm>
            <a:off x="7457823" y="4506255"/>
            <a:ext cx="183924" cy="1839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8" name="Oval 752"/>
          <p:cNvSpPr>
            <a:spLocks noChangeArrowheads="1"/>
          </p:cNvSpPr>
          <p:nvPr/>
        </p:nvSpPr>
        <p:spPr bwMode="auto">
          <a:xfrm>
            <a:off x="5994257" y="5961995"/>
            <a:ext cx="193707" cy="1839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1" name="Oval 750"/>
          <p:cNvSpPr>
            <a:spLocks noChangeArrowheads="1"/>
          </p:cNvSpPr>
          <p:nvPr/>
        </p:nvSpPr>
        <p:spPr bwMode="auto">
          <a:xfrm>
            <a:off x="4538949" y="3457922"/>
            <a:ext cx="183924" cy="1839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883" tIns="60941" rIns="121883" bIns="60941" numCol="1" anchor="t" anchorCtr="0" compatLnSpc="1"/>
          <a:lstStyle/>
          <a:p>
            <a:endParaRPr lang="en-US" sz="2400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22311" y="4917792"/>
            <a:ext cx="3193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师资问题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547218" y="2330872"/>
            <a:ext cx="2623901" cy="818725"/>
          </a:xfrm>
          <a:prstGeom prst="roundRect">
            <a:avLst>
              <a:gd name="adj" fmla="val 3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5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61105" y="2343978"/>
            <a:ext cx="2255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理想</a:t>
            </a:r>
            <a:endParaRPr lang="zh-CN" altLang="en-US" sz="54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623421" y="4233698"/>
            <a:ext cx="2412421" cy="565193"/>
          </a:xfrm>
          <a:prstGeom prst="roundRect">
            <a:avLst>
              <a:gd name="adj" fmla="val 318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5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40506" y="4204468"/>
            <a:ext cx="207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理想</a:t>
            </a:r>
            <a:endParaRPr lang="zh-CN" altLang="en-US" sz="40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188013" y="2330872"/>
            <a:ext cx="2623901" cy="818725"/>
          </a:xfrm>
          <a:prstGeom prst="roundRect">
            <a:avLst>
              <a:gd name="adj" fmla="val 3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5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12955" y="2346362"/>
            <a:ext cx="2255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现实</a:t>
            </a:r>
            <a:endParaRPr lang="zh-CN" altLang="en-US" sz="54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331966" y="4233698"/>
            <a:ext cx="2412421" cy="565193"/>
          </a:xfrm>
          <a:prstGeom prst="roundRect">
            <a:avLst>
              <a:gd name="adj" fmla="val 318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5">
              <a:solidFill>
                <a:schemeClr val="bg1"/>
              </a:solidFill>
              <a:latin typeface="FZHei-B01S" panose="02010601030101010101" pitchFamily="2" charset="-122"/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898249" y="4204468"/>
            <a:ext cx="2073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现实</a:t>
            </a:r>
            <a:endParaRPr lang="zh-CN" altLang="en-US" sz="40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48" name="TextBox 19"/>
          <p:cNvSpPr txBox="1"/>
          <p:nvPr/>
        </p:nvSpPr>
        <p:spPr>
          <a:xfrm>
            <a:off x="1436904" y="3336329"/>
            <a:ext cx="27258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多看多听多动</a:t>
            </a:r>
            <a:endParaRPr lang="zh-CN" altLang="en-US" sz="32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8412977" y="3336328"/>
            <a:ext cx="2343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幼儿小学化</a:t>
            </a:r>
            <a:endParaRPr lang="zh-CN" altLang="en-US" sz="32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51" name="TextBox 19"/>
          <p:cNvSpPr txBox="1"/>
          <p:nvPr/>
        </p:nvSpPr>
        <p:spPr>
          <a:xfrm>
            <a:off x="1417811" y="5029657"/>
            <a:ext cx="325166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游乐环境、</a:t>
            </a:r>
            <a:endParaRPr lang="zh-CN" altLang="en-US" sz="32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游戏式学习</a:t>
            </a:r>
            <a:endParaRPr lang="zh-CN" altLang="en-US" sz="32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sp>
        <p:nvSpPr>
          <p:cNvPr id="52" name="TextBox 19"/>
          <p:cNvSpPr txBox="1"/>
          <p:nvPr/>
        </p:nvSpPr>
        <p:spPr>
          <a:xfrm>
            <a:off x="8592287" y="5047994"/>
            <a:ext cx="2343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方正正大黑简体" panose="02000000000000000000" pitchFamily="2" charset="-122"/>
                <a:ea typeface="方正正大黑简体" panose="02000000000000000000" pitchFamily="2" charset="-122"/>
                <a:cs typeface="Open Sans" panose="020B0606030504020204" pitchFamily="34" charset="0"/>
                <a:sym typeface="FZHei-B01S" panose="02010601030101010101" pitchFamily="2" charset="-122"/>
              </a:rPr>
              <a:t>步步限制</a:t>
            </a:r>
            <a:endParaRPr lang="zh-CN" altLang="en-US" sz="3200" dirty="0">
              <a:solidFill>
                <a:schemeClr val="bg1"/>
              </a:solidFill>
              <a:latin typeface="方正正大黑简体" panose="02000000000000000000" pitchFamily="2" charset="-122"/>
              <a:ea typeface="方正正大黑简体" panose="02000000000000000000" pitchFamily="2" charset="-122"/>
              <a:cs typeface="Open Sans" panose="020B0606030504020204" pitchFamily="34" charset="0"/>
              <a:sym typeface="FZHei-B01S" panose="02010601030101010101" pitchFamily="2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352292" y="261130"/>
            <a:ext cx="3459480" cy="668542"/>
            <a:chOff x="4352292" y="480205"/>
            <a:chExt cx="3459480" cy="668542"/>
          </a:xfrm>
        </p:grpSpPr>
        <p:sp>
          <p:nvSpPr>
            <p:cNvPr id="35" name="椭圆 34"/>
            <p:cNvSpPr/>
            <p:nvPr/>
          </p:nvSpPr>
          <p:spPr>
            <a:xfrm>
              <a:off x="5630422" y="1016122"/>
              <a:ext cx="132625" cy="1326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876280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6075913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6275547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6475179" y="1039233"/>
              <a:ext cx="86400" cy="8640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9" name="TextBox 132"/>
            <p:cNvSpPr txBox="1"/>
            <p:nvPr/>
          </p:nvSpPr>
          <p:spPr>
            <a:xfrm>
              <a:off x="4352292" y="480205"/>
              <a:ext cx="345948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FZHei-B01S" panose="02010601030101010101" pitchFamily="2" charset="-122"/>
                </a:rPr>
                <a:t>学期教育阶段</a:t>
              </a:r>
              <a:endPara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4" grpId="0" animBg="1"/>
      <p:bldP spid="26" grpId="0" animBg="1"/>
      <p:bldP spid="28" grpId="0" animBg="1"/>
      <p:bldP spid="31" grpId="0" animBg="1"/>
      <p:bldP spid="32" grpId="0"/>
      <p:bldP spid="36" grpId="0" animBg="1"/>
      <p:bldP spid="37" grpId="0"/>
      <p:bldP spid="39" grpId="0" animBg="1"/>
      <p:bldP spid="40" grpId="0"/>
      <p:bldP spid="42" grpId="0" animBg="1"/>
      <p:bldP spid="43" grpId="0"/>
      <p:bldP spid="45" grpId="0" animBg="1"/>
      <p:bldP spid="46" grpId="0"/>
      <p:bldP spid="48" grpId="0"/>
      <p:bldP spid="50" grpId="0"/>
      <p:bldP spid="51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132"/>
          <p:cNvSpPr txBox="1"/>
          <p:nvPr/>
        </p:nvSpPr>
        <p:spPr>
          <a:xfrm>
            <a:off x="2038336" y="200529"/>
            <a:ext cx="79197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为了孩子，把家改成游乐场！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你敢吗？</a:t>
            </a:r>
            <a:endParaRPr lang="zh-CN" altLang="en-US" sz="3600" b="1" dirty="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  <p:pic>
        <p:nvPicPr>
          <p:cNvPr id="23" name="图片 22" descr="20181024_142047_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5592" y="1337747"/>
            <a:ext cx="3206915" cy="254374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图片 23" descr="20181024_142047_0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37747"/>
            <a:ext cx="3310969" cy="2679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图片 24" descr="20181024_142047_002"/>
          <p:cNvPicPr>
            <a:picLocks noChangeAspect="1"/>
          </p:cNvPicPr>
          <p:nvPr/>
        </p:nvPicPr>
        <p:blipFill rotWithShape="1">
          <a:blip r:embed="rId3"/>
          <a:srcRect b="8987"/>
          <a:stretch>
            <a:fillRect/>
          </a:stretch>
        </p:blipFill>
        <p:spPr>
          <a:xfrm>
            <a:off x="2204411" y="4038599"/>
            <a:ext cx="3206915" cy="26797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图片 25" descr="20181024_142047_0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804" y="4174618"/>
            <a:ext cx="3317605" cy="25437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:randomBar dir="vert"/>
      </p:transition>
    </mc:Choice>
    <mc:Fallback>
      <p:transition spd="slow" advClick="0" advTm="0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自定义 7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6B7E"/>
      </a:accent1>
      <a:accent2>
        <a:srgbClr val="5C7487"/>
      </a:accent2>
      <a:accent3>
        <a:srgbClr val="5C6B7E"/>
      </a:accent3>
      <a:accent4>
        <a:srgbClr val="5C7487"/>
      </a:accent4>
      <a:accent5>
        <a:srgbClr val="5C6B7E"/>
      </a:accent5>
      <a:accent6>
        <a:srgbClr val="5C748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7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6B7E"/>
      </a:accent1>
      <a:accent2>
        <a:srgbClr val="5C7487"/>
      </a:accent2>
      <a:accent3>
        <a:srgbClr val="5C6B7E"/>
      </a:accent3>
      <a:accent4>
        <a:srgbClr val="5C7487"/>
      </a:accent4>
      <a:accent5>
        <a:srgbClr val="5C6B7E"/>
      </a:accent5>
      <a:accent6>
        <a:srgbClr val="5C748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1514</Words>
  <Application>WPS 演示</Application>
  <PresentationFormat>宽屏</PresentationFormat>
  <Paragraphs>271</Paragraphs>
  <Slides>43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2" baseType="lpstr">
      <vt:lpstr>Arial</vt:lpstr>
      <vt:lpstr>宋体</vt:lpstr>
      <vt:lpstr>Wingdings</vt:lpstr>
      <vt:lpstr>楷体</vt:lpstr>
      <vt:lpstr>FZHei-B01S</vt:lpstr>
      <vt:lpstr>黑体</vt:lpstr>
      <vt:lpstr>方正兰亭中黑_GBK</vt:lpstr>
      <vt:lpstr>微软雅黑</vt:lpstr>
      <vt:lpstr>张海山锐谐体</vt:lpstr>
      <vt:lpstr>方正正大黑简体</vt:lpstr>
      <vt:lpstr>Open Sans</vt:lpstr>
      <vt:lpstr>Arial Unicode MS</vt:lpstr>
      <vt:lpstr>等线</vt:lpstr>
      <vt:lpstr>Calibri</vt:lpstr>
      <vt:lpstr>方正品尚黑</vt:lpstr>
      <vt:lpstr>等线 Light</vt:lpstr>
      <vt:lpstr>Segoe Print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大山笑长</cp:lastModifiedBy>
  <cp:revision>71</cp:revision>
  <dcterms:created xsi:type="dcterms:W3CDTF">2018-08-16T03:30:00Z</dcterms:created>
  <dcterms:modified xsi:type="dcterms:W3CDTF">2018-11-17T02:26:52Z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2052-10.1.0.7668</vt:lpwstr>
  </property>
</Properties>
</file>